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7" r:id="rId16"/>
    <p:sldId id="269" r:id="rId17"/>
    <p:sldId id="270" r:id="rId18"/>
    <p:sldId id="271" r:id="rId19"/>
    <p:sldId id="272" r:id="rId20"/>
    <p:sldId id="273" r:id="rId21"/>
    <p:sldId id="274" r:id="rId22"/>
    <p:sldId id="275" r:id="rId23"/>
    <p:sldId id="278" r:id="rId24"/>
    <p:sldId id="279" r:id="rId25"/>
    <p:sldId id="280" r:id="rId26"/>
    <p:sldId id="281" r:id="rId27"/>
    <p:sldId id="283" r:id="rId28"/>
    <p:sldId id="284" r:id="rId29"/>
    <p:sldId id="282"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AF4"/>
    <a:srgbClr val="F52341"/>
    <a:srgbClr val="18126C"/>
    <a:srgbClr val="2A18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32"/>
  <c:chart>
    <c:title>
      <c:tx>
        <c:rich>
          <a:bodyPr/>
          <a:lstStyle/>
          <a:p>
            <a:pPr>
              <a:defRPr/>
            </a:pPr>
            <a:r>
              <a:rPr lang="en-GB" sz="2400" dirty="0">
                <a:effectLst>
                  <a:outerShdw blurRad="38100" dist="38100" dir="2700000" algn="tl">
                    <a:srgbClr val="000000">
                      <a:alpha val="43137"/>
                    </a:srgbClr>
                  </a:outerShdw>
                </a:effectLst>
              </a:rPr>
              <a:t>Variations on </a:t>
            </a:r>
            <a:r>
              <a:rPr lang="en-GB" sz="2400" dirty="0" err="1">
                <a:effectLst>
                  <a:outerShdw blurRad="38100" dist="38100" dir="2700000" algn="tl">
                    <a:srgbClr val="000000">
                      <a:alpha val="43137"/>
                    </a:srgbClr>
                  </a:outerShdw>
                </a:effectLst>
              </a:rPr>
              <a:t>Milgram's</a:t>
            </a:r>
            <a:r>
              <a:rPr lang="en-GB" sz="2400" dirty="0">
                <a:effectLst>
                  <a:outerShdw blurRad="38100" dist="38100" dir="2700000" algn="tl">
                    <a:srgbClr val="000000">
                      <a:alpha val="43137"/>
                    </a:srgbClr>
                  </a:outerShdw>
                </a:effectLst>
              </a:rPr>
              <a:t> Experiment</a:t>
            </a:r>
          </a:p>
          <a:p>
            <a:pPr>
              <a:defRPr/>
            </a:pPr>
            <a:r>
              <a:rPr lang="en-GB" sz="2400" dirty="0">
                <a:effectLst>
                  <a:outerShdw blurRad="38100" dist="38100" dir="2700000" algn="tl">
                    <a:srgbClr val="000000">
                      <a:alpha val="43137"/>
                    </a:srgbClr>
                  </a:outerShdw>
                </a:effectLst>
              </a:rPr>
              <a:t>(percentages)</a:t>
            </a:r>
          </a:p>
        </c:rich>
      </c:tx>
      <c:layout/>
    </c:title>
    <c:plotArea>
      <c:layout/>
      <c:barChart>
        <c:barDir val="bar"/>
        <c:grouping val="clustered"/>
        <c:ser>
          <c:idx val="0"/>
          <c:order val="0"/>
          <c:tx>
            <c:strRef>
              <c:f>Sheet1!$B$1</c:f>
              <c:strCache>
                <c:ptCount val="1"/>
                <c:pt idx="0">
                  <c:v>%</c:v>
                </c:pt>
              </c:strCache>
            </c:strRef>
          </c:tx>
          <c:cat>
            <c:strRef>
              <c:f>Sheet1!$A$2:$A$9</c:f>
              <c:strCache>
                <c:ptCount val="8"/>
                <c:pt idx="0">
                  <c:v>Teacher choses shock level</c:v>
                </c:pt>
                <c:pt idx="1">
                  <c:v>Teacher sees two other teachers rebel</c:v>
                </c:pt>
                <c:pt idx="2">
                  <c:v>Experimenter leaves the room and ordinary person gives orders</c:v>
                </c:pt>
                <c:pt idx="3">
                  <c:v>Experimenter leaves the room and gives order by telephone</c:v>
                </c:pt>
                <c:pt idx="4">
                  <c:v>Teacher forces learner's hand onto the shock plate</c:v>
                </c:pt>
                <c:pt idx="5">
                  <c:v>Teacher and learner in the same room</c:v>
                </c:pt>
                <c:pt idx="6">
                  <c:v>Office building instead of Yale University</c:v>
                </c:pt>
                <c:pt idx="7">
                  <c:v>Original setup</c:v>
                </c:pt>
              </c:strCache>
            </c:strRef>
          </c:cat>
          <c:val>
            <c:numRef>
              <c:f>Sheet1!$B$2:$B$9</c:f>
              <c:numCache>
                <c:formatCode>General</c:formatCode>
                <c:ptCount val="8"/>
                <c:pt idx="0">
                  <c:v>3</c:v>
                </c:pt>
                <c:pt idx="1">
                  <c:v>10</c:v>
                </c:pt>
                <c:pt idx="2">
                  <c:v>20</c:v>
                </c:pt>
                <c:pt idx="3">
                  <c:v>23</c:v>
                </c:pt>
                <c:pt idx="4">
                  <c:v>30</c:v>
                </c:pt>
                <c:pt idx="5">
                  <c:v>40</c:v>
                </c:pt>
                <c:pt idx="6">
                  <c:v>47</c:v>
                </c:pt>
                <c:pt idx="7">
                  <c:v>65</c:v>
                </c:pt>
              </c:numCache>
            </c:numRef>
          </c:val>
        </c:ser>
        <c:dLbls>
          <c:showVal val="1"/>
        </c:dLbls>
        <c:overlap val="-25"/>
        <c:axId val="48414080"/>
        <c:axId val="48496640"/>
      </c:barChart>
      <c:catAx>
        <c:axId val="48414080"/>
        <c:scaling>
          <c:orientation val="minMax"/>
        </c:scaling>
        <c:axPos val="l"/>
        <c:majorTickMark val="none"/>
        <c:tickLblPos val="nextTo"/>
        <c:crossAx val="48496640"/>
        <c:crosses val="autoZero"/>
        <c:auto val="1"/>
        <c:lblAlgn val="ctr"/>
        <c:lblOffset val="100"/>
      </c:catAx>
      <c:valAx>
        <c:axId val="48496640"/>
        <c:scaling>
          <c:orientation val="minMax"/>
        </c:scaling>
        <c:delete val="1"/>
        <c:axPos val="b"/>
        <c:numFmt formatCode="General" sourceLinked="1"/>
        <c:tickLblPos val="none"/>
        <c:crossAx val="48414080"/>
        <c:crosses val="autoZero"/>
        <c:crossBetween val="between"/>
      </c:valAx>
    </c:plotArea>
    <c:plotVisOnly val="1"/>
  </c:chart>
  <c:txPr>
    <a:bodyPr/>
    <a:lstStyle/>
    <a:p>
      <a:pPr>
        <a:defRPr sz="1200"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32"/>
  <c:chart>
    <c:title>
      <c:tx>
        <c:rich>
          <a:bodyPr/>
          <a:lstStyle/>
          <a:p>
            <a:pPr>
              <a:defRPr/>
            </a:pPr>
            <a:r>
              <a:rPr lang="en-GB"/>
              <a:t>Variations on Milgram's Experiment</a:t>
            </a:r>
          </a:p>
          <a:p>
            <a:pPr>
              <a:defRPr/>
            </a:pPr>
            <a:r>
              <a:rPr lang="en-GB"/>
              <a:t>(percentages)</a:t>
            </a:r>
          </a:p>
        </c:rich>
      </c:tx>
      <c:layout/>
    </c:title>
    <c:plotArea>
      <c:layout/>
      <c:barChart>
        <c:barDir val="bar"/>
        <c:grouping val="clustered"/>
        <c:ser>
          <c:idx val="0"/>
          <c:order val="0"/>
          <c:tx>
            <c:strRef>
              <c:f>Sheet1!$B$1</c:f>
              <c:strCache>
                <c:ptCount val="1"/>
                <c:pt idx="0">
                  <c:v>%</c:v>
                </c:pt>
              </c:strCache>
            </c:strRef>
          </c:tx>
          <c:cat>
            <c:strRef>
              <c:f>Sheet1!$A$2:$A$9</c:f>
              <c:strCache>
                <c:ptCount val="8"/>
                <c:pt idx="0">
                  <c:v>Teacher choses shock level</c:v>
                </c:pt>
                <c:pt idx="1">
                  <c:v>Teacher sees two other teachers rebel</c:v>
                </c:pt>
                <c:pt idx="2">
                  <c:v>Experimenter leaves the room and ordinary person gives orders</c:v>
                </c:pt>
                <c:pt idx="3">
                  <c:v>Experimenter leaves the room and gives order by telephone</c:v>
                </c:pt>
                <c:pt idx="4">
                  <c:v>Teacher forces learner's hand onto the shock plate</c:v>
                </c:pt>
                <c:pt idx="5">
                  <c:v>Teacher and learner in the same room</c:v>
                </c:pt>
                <c:pt idx="6">
                  <c:v>Office building instead of Yale University</c:v>
                </c:pt>
                <c:pt idx="7">
                  <c:v>Original setup</c:v>
                </c:pt>
              </c:strCache>
            </c:strRef>
          </c:cat>
          <c:val>
            <c:numRef>
              <c:f>Sheet1!$B$2:$B$9</c:f>
              <c:numCache>
                <c:formatCode>General</c:formatCode>
                <c:ptCount val="8"/>
                <c:pt idx="0">
                  <c:v>3</c:v>
                </c:pt>
                <c:pt idx="1">
                  <c:v>10</c:v>
                </c:pt>
                <c:pt idx="2">
                  <c:v>20</c:v>
                </c:pt>
                <c:pt idx="3">
                  <c:v>23</c:v>
                </c:pt>
                <c:pt idx="4">
                  <c:v>30</c:v>
                </c:pt>
                <c:pt idx="5">
                  <c:v>40</c:v>
                </c:pt>
                <c:pt idx="6">
                  <c:v>47</c:v>
                </c:pt>
                <c:pt idx="7">
                  <c:v>65</c:v>
                </c:pt>
              </c:numCache>
            </c:numRef>
          </c:val>
        </c:ser>
        <c:dLbls>
          <c:showVal val="1"/>
        </c:dLbls>
        <c:overlap val="-25"/>
        <c:axId val="62019840"/>
        <c:axId val="62021632"/>
      </c:barChart>
      <c:catAx>
        <c:axId val="62019840"/>
        <c:scaling>
          <c:orientation val="minMax"/>
        </c:scaling>
        <c:axPos val="l"/>
        <c:majorTickMark val="none"/>
        <c:tickLblPos val="nextTo"/>
        <c:crossAx val="62021632"/>
        <c:crosses val="autoZero"/>
        <c:auto val="1"/>
        <c:lblAlgn val="ctr"/>
        <c:lblOffset val="100"/>
      </c:catAx>
      <c:valAx>
        <c:axId val="62021632"/>
        <c:scaling>
          <c:orientation val="minMax"/>
        </c:scaling>
        <c:delete val="1"/>
        <c:axPos val="b"/>
        <c:numFmt formatCode="General" sourceLinked="1"/>
        <c:tickLblPos val="none"/>
        <c:crossAx val="62019840"/>
        <c:crosses val="autoZero"/>
        <c:crossBetween val="between"/>
      </c:valAx>
    </c:plotArea>
    <c:plotVisOnly val="1"/>
  </c:chart>
  <c:txPr>
    <a:bodyPr/>
    <a:lstStyle/>
    <a:p>
      <a:pPr>
        <a:defRPr sz="1200" baseline="0"/>
      </a:pPr>
      <a:endParaRPr lang="en-US"/>
    </a:p>
  </c:txPr>
  <c:externalData r:id="rId1"/>
</c:chartSpace>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0D8F6-05EA-4F2D-8941-4939CF4029D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40E144B-55C0-4ED7-A305-838D207E593D}">
      <dgm:prSet phldrT="[Text]" custT="1"/>
      <dgm:spPr>
        <a:solidFill>
          <a:srgbClr val="503AF4"/>
        </a:solidFill>
      </dgm:spPr>
      <dgm:t>
        <a:bodyPr/>
        <a:lstStyle/>
        <a:p>
          <a:r>
            <a:rPr lang="en-GB" sz="2800" b="1" dirty="0" smtClean="0">
              <a:solidFill>
                <a:schemeClr val="tx1"/>
              </a:solidFill>
              <a:effectLst>
                <a:outerShdw blurRad="38100" dist="38100" dir="2700000" algn="tl">
                  <a:srgbClr val="000000">
                    <a:alpha val="43137"/>
                  </a:srgbClr>
                </a:outerShdw>
              </a:effectLst>
            </a:rPr>
            <a:t>Compliance</a:t>
          </a:r>
          <a:endParaRPr lang="en-GB" sz="2800" b="1" dirty="0">
            <a:solidFill>
              <a:schemeClr val="tx1"/>
            </a:solidFill>
            <a:effectLst>
              <a:outerShdw blurRad="38100" dist="38100" dir="2700000" algn="tl">
                <a:srgbClr val="000000">
                  <a:alpha val="43137"/>
                </a:srgbClr>
              </a:outerShdw>
            </a:effectLst>
          </a:endParaRPr>
        </a:p>
      </dgm:t>
    </dgm:pt>
    <dgm:pt modelId="{4799492D-E5FE-46BF-B99A-CD72D3508302}" type="parTrans" cxnId="{DFE0A71E-C1F3-4D81-8E32-947490602729}">
      <dgm:prSet/>
      <dgm:spPr/>
      <dgm:t>
        <a:bodyPr/>
        <a:lstStyle/>
        <a:p>
          <a:endParaRPr lang="en-GB"/>
        </a:p>
      </dgm:t>
    </dgm:pt>
    <dgm:pt modelId="{FA8F9AB5-77A9-4774-A68F-5BC08B294309}" type="sibTrans" cxnId="{DFE0A71E-C1F3-4D81-8E32-947490602729}">
      <dgm:prSet/>
      <dgm:spPr/>
      <dgm:t>
        <a:bodyPr/>
        <a:lstStyle/>
        <a:p>
          <a:endParaRPr lang="en-GB"/>
        </a:p>
      </dgm:t>
    </dgm:pt>
    <dgm:pt modelId="{87B2FC48-9818-4D2D-9769-875F0E304069}">
      <dgm:prSet phldrT="[Text]" custT="1"/>
      <dgm:spPr/>
      <dgm:t>
        <a:bodyPr/>
        <a:lstStyle/>
        <a:p>
          <a:r>
            <a:rPr lang="en-GB" sz="1400" b="1" dirty="0" smtClean="0">
              <a:effectLst>
                <a:outerShdw blurRad="38100" dist="38100" dir="2700000" algn="tl">
                  <a:srgbClr val="000000">
                    <a:alpha val="43137"/>
                  </a:srgbClr>
                </a:outerShdw>
              </a:effectLst>
            </a:rPr>
            <a:t>Refers to instances where a person may agree in public with a group of people but the person actually privately disagrees with the group’s viewpoint or behaviour. This type of conformity therefore </a:t>
          </a:r>
          <a:r>
            <a:rPr lang="en-GB" sz="1400" b="1" dirty="0" smtClean="0">
              <a:solidFill>
                <a:srgbClr val="FF0000"/>
              </a:solidFill>
              <a:effectLst>
                <a:outerShdw blurRad="38100" dist="38100" dir="2700000" algn="tl">
                  <a:srgbClr val="000000">
                    <a:alpha val="43137"/>
                  </a:srgbClr>
                </a:outerShdw>
              </a:effectLst>
            </a:rPr>
            <a:t>does not lead to a change in a person’s private beliefs and is temporary.</a:t>
          </a:r>
          <a:endParaRPr lang="en-GB" sz="1400" dirty="0">
            <a:solidFill>
              <a:srgbClr val="FF0000"/>
            </a:solidFill>
            <a:effectLst>
              <a:outerShdw blurRad="38100" dist="38100" dir="2700000" algn="tl">
                <a:srgbClr val="000000">
                  <a:alpha val="43137"/>
                </a:srgbClr>
              </a:outerShdw>
            </a:effectLst>
          </a:endParaRPr>
        </a:p>
      </dgm:t>
    </dgm:pt>
    <dgm:pt modelId="{AC7ECD71-3161-4D7C-BA53-0C49982BEA37}" type="parTrans" cxnId="{018ED122-244D-4373-9512-A1637F35A245}">
      <dgm:prSet/>
      <dgm:spPr/>
      <dgm:t>
        <a:bodyPr/>
        <a:lstStyle/>
        <a:p>
          <a:endParaRPr lang="en-GB"/>
        </a:p>
      </dgm:t>
    </dgm:pt>
    <dgm:pt modelId="{74E1F364-47B5-49AF-9102-275CC2EA51AA}" type="sibTrans" cxnId="{018ED122-244D-4373-9512-A1637F35A245}">
      <dgm:prSet/>
      <dgm:spPr/>
      <dgm:t>
        <a:bodyPr/>
        <a:lstStyle/>
        <a:p>
          <a:endParaRPr lang="en-GB"/>
        </a:p>
      </dgm:t>
    </dgm:pt>
    <dgm:pt modelId="{BFADD3EC-C6CE-4DB1-9739-B1DE117979EB}">
      <dgm:prSet phldrT="[Text]"/>
      <dgm:spPr>
        <a:solidFill>
          <a:srgbClr val="2A18AC"/>
        </a:solidFill>
      </dgm:spPr>
      <dgm:t>
        <a:bodyPr/>
        <a:lstStyle/>
        <a:p>
          <a:r>
            <a:rPr lang="en-GB" b="1" dirty="0" smtClean="0">
              <a:solidFill>
                <a:schemeClr val="tx1"/>
              </a:solidFill>
              <a:effectLst>
                <a:outerShdw blurRad="38100" dist="38100" dir="2700000" algn="tl">
                  <a:srgbClr val="000000">
                    <a:alpha val="43137"/>
                  </a:srgbClr>
                </a:outerShdw>
              </a:effectLst>
            </a:rPr>
            <a:t>Identification</a:t>
          </a:r>
          <a:endParaRPr lang="en-GB" dirty="0">
            <a:solidFill>
              <a:srgbClr val="FF0000"/>
            </a:solidFill>
          </a:endParaRPr>
        </a:p>
      </dgm:t>
    </dgm:pt>
    <dgm:pt modelId="{940C55B6-7A18-48F5-A5F8-E5C3A4648D2E}" type="parTrans" cxnId="{AB6BED2E-58D0-418A-9575-F547E454DF01}">
      <dgm:prSet/>
      <dgm:spPr/>
      <dgm:t>
        <a:bodyPr/>
        <a:lstStyle/>
        <a:p>
          <a:endParaRPr lang="en-GB"/>
        </a:p>
      </dgm:t>
    </dgm:pt>
    <dgm:pt modelId="{A21E052F-CE67-4FAD-AEC7-11C1BCEE1FD0}" type="sibTrans" cxnId="{AB6BED2E-58D0-418A-9575-F547E454DF01}">
      <dgm:prSet/>
      <dgm:spPr/>
      <dgm:t>
        <a:bodyPr/>
        <a:lstStyle/>
        <a:p>
          <a:endParaRPr lang="en-GB"/>
        </a:p>
      </dgm:t>
    </dgm:pt>
    <dgm:pt modelId="{E23FDA65-0F8E-4786-B0CC-C679F2E46337}">
      <dgm:prSet phldrT="[Text]" custT="1"/>
      <dgm:spPr/>
      <dgm:t>
        <a:bodyPr/>
        <a:lstStyle/>
        <a:p>
          <a:r>
            <a:rPr lang="en-GB" sz="1600" b="1" dirty="0" smtClean="0">
              <a:solidFill>
                <a:schemeClr val="tx1"/>
              </a:solidFill>
              <a:effectLst>
                <a:outerShdw blurRad="38100" dist="38100" dir="2700000" algn="tl">
                  <a:srgbClr val="000000">
                    <a:alpha val="43137"/>
                  </a:srgbClr>
                </a:outerShdw>
              </a:effectLst>
            </a:rPr>
            <a:t>Refers to instances when the individual takes on the views of a group they join or they admire.  </a:t>
          </a:r>
          <a:r>
            <a:rPr lang="en-GB" sz="1600" b="1" dirty="0" smtClean="0">
              <a:solidFill>
                <a:srgbClr val="FF0000"/>
              </a:solidFill>
              <a:effectLst>
                <a:outerShdw blurRad="38100" dist="38100" dir="2700000" algn="tl">
                  <a:srgbClr val="000000">
                    <a:alpha val="43137"/>
                  </a:srgbClr>
                </a:outerShdw>
              </a:effectLst>
            </a:rPr>
            <a:t>It does not necessarily result in a change of a person’s private beliefs.</a:t>
          </a:r>
          <a:endParaRPr lang="en-GB" sz="1600" dirty="0">
            <a:solidFill>
              <a:srgbClr val="FF0000"/>
            </a:solidFill>
          </a:endParaRPr>
        </a:p>
      </dgm:t>
    </dgm:pt>
    <dgm:pt modelId="{B5D4DDC0-D24D-4BB1-A2A5-6F1BB95631D0}" type="parTrans" cxnId="{38383A1F-2377-4CFF-9268-E3087E8173B1}">
      <dgm:prSet/>
      <dgm:spPr/>
      <dgm:t>
        <a:bodyPr/>
        <a:lstStyle/>
        <a:p>
          <a:endParaRPr lang="en-GB"/>
        </a:p>
      </dgm:t>
    </dgm:pt>
    <dgm:pt modelId="{07ED8D61-9A87-477F-BB9F-EE27860E9487}" type="sibTrans" cxnId="{38383A1F-2377-4CFF-9268-E3087E8173B1}">
      <dgm:prSet/>
      <dgm:spPr/>
      <dgm:t>
        <a:bodyPr/>
        <a:lstStyle/>
        <a:p>
          <a:endParaRPr lang="en-GB"/>
        </a:p>
      </dgm:t>
    </dgm:pt>
    <dgm:pt modelId="{7BEBEA2F-863D-4D00-AE27-40161E076E6A}">
      <dgm:prSet phldrT="[Text]"/>
      <dgm:spPr>
        <a:solidFill>
          <a:srgbClr val="18126C"/>
        </a:solidFill>
      </dgm:spPr>
      <dgm:t>
        <a:bodyPr/>
        <a:lstStyle/>
        <a:p>
          <a:r>
            <a:rPr lang="en-GB" b="1" dirty="0" smtClean="0">
              <a:solidFill>
                <a:schemeClr val="tx1"/>
              </a:solidFill>
              <a:effectLst>
                <a:outerShdw blurRad="38100" dist="38100" dir="2700000" algn="tl">
                  <a:srgbClr val="000000">
                    <a:alpha val="43137"/>
                  </a:srgbClr>
                </a:outerShdw>
              </a:effectLst>
            </a:rPr>
            <a:t>Internalisation</a:t>
          </a:r>
          <a:endParaRPr lang="en-GB" b="1" dirty="0">
            <a:solidFill>
              <a:schemeClr val="tx1"/>
            </a:solidFill>
            <a:effectLst>
              <a:outerShdw blurRad="38100" dist="38100" dir="2700000" algn="tl">
                <a:srgbClr val="000000">
                  <a:alpha val="43137"/>
                </a:srgbClr>
              </a:outerShdw>
            </a:effectLst>
          </a:endParaRPr>
        </a:p>
      </dgm:t>
    </dgm:pt>
    <dgm:pt modelId="{02C08348-7408-41F2-AFF6-45DF9C288113}" type="parTrans" cxnId="{855D7A1E-306E-4EDE-A948-DF2212958BE3}">
      <dgm:prSet/>
      <dgm:spPr/>
      <dgm:t>
        <a:bodyPr/>
        <a:lstStyle/>
        <a:p>
          <a:endParaRPr lang="en-GB"/>
        </a:p>
      </dgm:t>
    </dgm:pt>
    <dgm:pt modelId="{8B757347-3BA5-4E1F-A238-391354600EFF}" type="sibTrans" cxnId="{855D7A1E-306E-4EDE-A948-DF2212958BE3}">
      <dgm:prSet/>
      <dgm:spPr/>
      <dgm:t>
        <a:bodyPr/>
        <a:lstStyle/>
        <a:p>
          <a:endParaRPr lang="en-GB"/>
        </a:p>
      </dgm:t>
    </dgm:pt>
    <dgm:pt modelId="{E05AAFAA-6FAB-4977-A8D7-E43A4C11436B}">
      <dgm:prSet phldrT="[Text]" custT="1"/>
      <dgm:spPr/>
      <dgm:t>
        <a:bodyPr/>
        <a:lstStyle/>
        <a:p>
          <a:r>
            <a:rPr lang="en-GB" sz="1300" b="1" dirty="0" smtClean="0">
              <a:effectLst>
                <a:outerShdw blurRad="38100" dist="38100" dir="2700000" algn="tl">
                  <a:srgbClr val="000000">
                    <a:alpha val="43137"/>
                  </a:srgbClr>
                </a:outerShdw>
              </a:effectLst>
            </a:rPr>
            <a:t>refers to instances where a person behaves or agrees with a group of people because they have actually accepted the group’s point of view or beliefs. This type of conformity does result in a change in the  </a:t>
          </a:r>
          <a:r>
            <a:rPr lang="en-GB" sz="1300" b="1" dirty="0" smtClean="0">
              <a:solidFill>
                <a:srgbClr val="FF0000"/>
              </a:solidFill>
              <a:effectLst>
                <a:outerShdw blurRad="38100" dist="38100" dir="2700000" algn="tl">
                  <a:srgbClr val="000000">
                    <a:alpha val="43137"/>
                  </a:srgbClr>
                </a:outerShdw>
              </a:effectLst>
            </a:rPr>
            <a:t>persons’ private beliefs and attitudes as a result it may have longer lasting effects than public compliance (conversion).</a:t>
          </a:r>
          <a:endParaRPr lang="en-GB" sz="1300" dirty="0">
            <a:effectLst>
              <a:outerShdw blurRad="38100" dist="38100" dir="2700000" algn="tl">
                <a:srgbClr val="000000">
                  <a:alpha val="43137"/>
                </a:srgbClr>
              </a:outerShdw>
            </a:effectLst>
          </a:endParaRPr>
        </a:p>
      </dgm:t>
    </dgm:pt>
    <dgm:pt modelId="{DC63416D-D7D4-4494-B212-9B6372124C28}" type="parTrans" cxnId="{677F2AD0-59C8-4E9B-A49E-CDE5AF675D69}">
      <dgm:prSet/>
      <dgm:spPr/>
      <dgm:t>
        <a:bodyPr/>
        <a:lstStyle/>
        <a:p>
          <a:endParaRPr lang="en-GB"/>
        </a:p>
      </dgm:t>
    </dgm:pt>
    <dgm:pt modelId="{4CF5DA88-6EBB-437F-8C50-C9F005E0E253}" type="sibTrans" cxnId="{677F2AD0-59C8-4E9B-A49E-CDE5AF675D69}">
      <dgm:prSet/>
      <dgm:spPr/>
      <dgm:t>
        <a:bodyPr/>
        <a:lstStyle/>
        <a:p>
          <a:endParaRPr lang="en-GB"/>
        </a:p>
      </dgm:t>
    </dgm:pt>
    <dgm:pt modelId="{3912F22B-76BC-45D9-8E56-F1F9E5A9CCC5}" type="pres">
      <dgm:prSet presAssocID="{9A80D8F6-05EA-4F2D-8941-4939CF4029DC}" presName="Name0" presStyleCnt="0">
        <dgm:presLayoutVars>
          <dgm:dir/>
          <dgm:animLvl val="lvl"/>
          <dgm:resizeHandles val="exact"/>
        </dgm:presLayoutVars>
      </dgm:prSet>
      <dgm:spPr/>
      <dgm:t>
        <a:bodyPr/>
        <a:lstStyle/>
        <a:p>
          <a:endParaRPr lang="en-GB"/>
        </a:p>
      </dgm:t>
    </dgm:pt>
    <dgm:pt modelId="{028FC017-B748-4179-A020-295255D781F5}" type="pres">
      <dgm:prSet presAssocID="{940E144B-55C0-4ED7-A305-838D207E593D}" presName="linNode" presStyleCnt="0"/>
      <dgm:spPr/>
    </dgm:pt>
    <dgm:pt modelId="{63E2D44E-4862-4246-83C4-242365137566}" type="pres">
      <dgm:prSet presAssocID="{940E144B-55C0-4ED7-A305-838D207E593D}" presName="parentText" presStyleLbl="node1" presStyleIdx="0" presStyleCnt="3" custLinFactNeighborX="-11708" custLinFactNeighborY="-42163">
        <dgm:presLayoutVars>
          <dgm:chMax val="1"/>
          <dgm:bulletEnabled val="1"/>
        </dgm:presLayoutVars>
      </dgm:prSet>
      <dgm:spPr/>
      <dgm:t>
        <a:bodyPr/>
        <a:lstStyle/>
        <a:p>
          <a:endParaRPr lang="en-GB"/>
        </a:p>
      </dgm:t>
    </dgm:pt>
    <dgm:pt modelId="{B711F05B-FDD9-4A51-BDEA-D6D3BC7E77CA}" type="pres">
      <dgm:prSet presAssocID="{940E144B-55C0-4ED7-A305-838D207E593D}" presName="descendantText" presStyleLbl="alignAccFollowNode1" presStyleIdx="0" presStyleCnt="3">
        <dgm:presLayoutVars>
          <dgm:bulletEnabled val="1"/>
        </dgm:presLayoutVars>
      </dgm:prSet>
      <dgm:spPr/>
      <dgm:t>
        <a:bodyPr/>
        <a:lstStyle/>
        <a:p>
          <a:endParaRPr lang="en-GB"/>
        </a:p>
      </dgm:t>
    </dgm:pt>
    <dgm:pt modelId="{CB6D6788-6C92-4DA5-91E3-89E0F8AA33B4}" type="pres">
      <dgm:prSet presAssocID="{FA8F9AB5-77A9-4774-A68F-5BC08B294309}" presName="sp" presStyleCnt="0"/>
      <dgm:spPr/>
    </dgm:pt>
    <dgm:pt modelId="{FB4E1B62-2A18-4710-A79D-17F027E40F34}" type="pres">
      <dgm:prSet presAssocID="{BFADD3EC-C6CE-4DB1-9739-B1DE117979EB}" presName="linNode" presStyleCnt="0"/>
      <dgm:spPr/>
    </dgm:pt>
    <dgm:pt modelId="{E410FE65-73FC-4A55-8956-CA27A795830F}" type="pres">
      <dgm:prSet presAssocID="{BFADD3EC-C6CE-4DB1-9739-B1DE117979EB}" presName="parentText" presStyleLbl="node1" presStyleIdx="1" presStyleCnt="3">
        <dgm:presLayoutVars>
          <dgm:chMax val="1"/>
          <dgm:bulletEnabled val="1"/>
        </dgm:presLayoutVars>
      </dgm:prSet>
      <dgm:spPr/>
      <dgm:t>
        <a:bodyPr/>
        <a:lstStyle/>
        <a:p>
          <a:endParaRPr lang="en-GB"/>
        </a:p>
      </dgm:t>
    </dgm:pt>
    <dgm:pt modelId="{2AD92C68-0626-4D83-A565-1C0320F0048A}" type="pres">
      <dgm:prSet presAssocID="{BFADD3EC-C6CE-4DB1-9739-B1DE117979EB}" presName="descendantText" presStyleLbl="alignAccFollowNode1" presStyleIdx="1" presStyleCnt="3">
        <dgm:presLayoutVars>
          <dgm:bulletEnabled val="1"/>
        </dgm:presLayoutVars>
      </dgm:prSet>
      <dgm:spPr/>
      <dgm:t>
        <a:bodyPr/>
        <a:lstStyle/>
        <a:p>
          <a:endParaRPr lang="en-GB"/>
        </a:p>
      </dgm:t>
    </dgm:pt>
    <dgm:pt modelId="{25251F27-46B2-43E0-9E15-6A92A407A53A}" type="pres">
      <dgm:prSet presAssocID="{A21E052F-CE67-4FAD-AEC7-11C1BCEE1FD0}" presName="sp" presStyleCnt="0"/>
      <dgm:spPr/>
    </dgm:pt>
    <dgm:pt modelId="{26939C1E-3730-4978-ACE2-889FB2B1145A}" type="pres">
      <dgm:prSet presAssocID="{7BEBEA2F-863D-4D00-AE27-40161E076E6A}" presName="linNode" presStyleCnt="0"/>
      <dgm:spPr/>
    </dgm:pt>
    <dgm:pt modelId="{65B7C290-D87F-470F-85F3-1A5B34F3A7D2}" type="pres">
      <dgm:prSet presAssocID="{7BEBEA2F-863D-4D00-AE27-40161E076E6A}" presName="parentText" presStyleLbl="node1" presStyleIdx="2" presStyleCnt="3">
        <dgm:presLayoutVars>
          <dgm:chMax val="1"/>
          <dgm:bulletEnabled val="1"/>
        </dgm:presLayoutVars>
      </dgm:prSet>
      <dgm:spPr/>
      <dgm:t>
        <a:bodyPr/>
        <a:lstStyle/>
        <a:p>
          <a:endParaRPr lang="en-GB"/>
        </a:p>
      </dgm:t>
    </dgm:pt>
    <dgm:pt modelId="{008C3F4F-6C71-4492-B82C-78203C09B8B7}" type="pres">
      <dgm:prSet presAssocID="{7BEBEA2F-863D-4D00-AE27-40161E076E6A}" presName="descendantText" presStyleLbl="alignAccFollowNode1" presStyleIdx="2" presStyleCnt="3">
        <dgm:presLayoutVars>
          <dgm:bulletEnabled val="1"/>
        </dgm:presLayoutVars>
      </dgm:prSet>
      <dgm:spPr/>
      <dgm:t>
        <a:bodyPr/>
        <a:lstStyle/>
        <a:p>
          <a:endParaRPr lang="en-GB"/>
        </a:p>
      </dgm:t>
    </dgm:pt>
  </dgm:ptLst>
  <dgm:cxnLst>
    <dgm:cxn modelId="{677F2AD0-59C8-4E9B-A49E-CDE5AF675D69}" srcId="{7BEBEA2F-863D-4D00-AE27-40161E076E6A}" destId="{E05AAFAA-6FAB-4977-A8D7-E43A4C11436B}" srcOrd="0" destOrd="0" parTransId="{DC63416D-D7D4-4494-B212-9B6372124C28}" sibTransId="{4CF5DA88-6EBB-437F-8C50-C9F005E0E253}"/>
    <dgm:cxn modelId="{68CD3641-759C-44CA-9CEA-CC697D3F4CDF}" type="presOf" srcId="{9A80D8F6-05EA-4F2D-8941-4939CF4029DC}" destId="{3912F22B-76BC-45D9-8E56-F1F9E5A9CCC5}" srcOrd="0" destOrd="0" presId="urn:microsoft.com/office/officeart/2005/8/layout/vList5"/>
    <dgm:cxn modelId="{1320A70E-90E0-46F1-B84C-00F6CF94F74E}" type="presOf" srcId="{940E144B-55C0-4ED7-A305-838D207E593D}" destId="{63E2D44E-4862-4246-83C4-242365137566}" srcOrd="0" destOrd="0" presId="urn:microsoft.com/office/officeart/2005/8/layout/vList5"/>
    <dgm:cxn modelId="{E06D7BDD-D8E9-4DAE-8BCD-8B800C0B0EA3}" type="presOf" srcId="{7BEBEA2F-863D-4D00-AE27-40161E076E6A}" destId="{65B7C290-D87F-470F-85F3-1A5B34F3A7D2}" srcOrd="0" destOrd="0" presId="urn:microsoft.com/office/officeart/2005/8/layout/vList5"/>
    <dgm:cxn modelId="{018ED122-244D-4373-9512-A1637F35A245}" srcId="{940E144B-55C0-4ED7-A305-838D207E593D}" destId="{87B2FC48-9818-4D2D-9769-875F0E304069}" srcOrd="0" destOrd="0" parTransId="{AC7ECD71-3161-4D7C-BA53-0C49982BEA37}" sibTransId="{74E1F364-47B5-49AF-9102-275CC2EA51AA}"/>
    <dgm:cxn modelId="{AB6BED2E-58D0-418A-9575-F547E454DF01}" srcId="{9A80D8F6-05EA-4F2D-8941-4939CF4029DC}" destId="{BFADD3EC-C6CE-4DB1-9739-B1DE117979EB}" srcOrd="1" destOrd="0" parTransId="{940C55B6-7A18-48F5-A5F8-E5C3A4648D2E}" sibTransId="{A21E052F-CE67-4FAD-AEC7-11C1BCEE1FD0}"/>
    <dgm:cxn modelId="{DFE0A71E-C1F3-4D81-8E32-947490602729}" srcId="{9A80D8F6-05EA-4F2D-8941-4939CF4029DC}" destId="{940E144B-55C0-4ED7-A305-838D207E593D}" srcOrd="0" destOrd="0" parTransId="{4799492D-E5FE-46BF-B99A-CD72D3508302}" sibTransId="{FA8F9AB5-77A9-4774-A68F-5BC08B294309}"/>
    <dgm:cxn modelId="{38383A1F-2377-4CFF-9268-E3087E8173B1}" srcId="{BFADD3EC-C6CE-4DB1-9739-B1DE117979EB}" destId="{E23FDA65-0F8E-4786-B0CC-C679F2E46337}" srcOrd="0" destOrd="0" parTransId="{B5D4DDC0-D24D-4BB1-A2A5-6F1BB95631D0}" sibTransId="{07ED8D61-9A87-477F-BB9F-EE27860E9487}"/>
    <dgm:cxn modelId="{2B34FC72-BE7F-4FB1-9439-FBA7F304A174}" type="presOf" srcId="{BFADD3EC-C6CE-4DB1-9739-B1DE117979EB}" destId="{E410FE65-73FC-4A55-8956-CA27A795830F}" srcOrd="0" destOrd="0" presId="urn:microsoft.com/office/officeart/2005/8/layout/vList5"/>
    <dgm:cxn modelId="{855D7A1E-306E-4EDE-A948-DF2212958BE3}" srcId="{9A80D8F6-05EA-4F2D-8941-4939CF4029DC}" destId="{7BEBEA2F-863D-4D00-AE27-40161E076E6A}" srcOrd="2" destOrd="0" parTransId="{02C08348-7408-41F2-AFF6-45DF9C288113}" sibTransId="{8B757347-3BA5-4E1F-A238-391354600EFF}"/>
    <dgm:cxn modelId="{475DF0B1-C84D-43D9-B23C-89A4F47205AA}" type="presOf" srcId="{E23FDA65-0F8E-4786-B0CC-C679F2E46337}" destId="{2AD92C68-0626-4D83-A565-1C0320F0048A}" srcOrd="0" destOrd="0" presId="urn:microsoft.com/office/officeart/2005/8/layout/vList5"/>
    <dgm:cxn modelId="{672C2629-65BA-43F3-A313-B53AA1B4FE9C}" type="presOf" srcId="{87B2FC48-9818-4D2D-9769-875F0E304069}" destId="{B711F05B-FDD9-4A51-BDEA-D6D3BC7E77CA}" srcOrd="0" destOrd="0" presId="urn:microsoft.com/office/officeart/2005/8/layout/vList5"/>
    <dgm:cxn modelId="{8AD999FF-9095-42ED-94E2-527104A32FB1}" type="presOf" srcId="{E05AAFAA-6FAB-4977-A8D7-E43A4C11436B}" destId="{008C3F4F-6C71-4492-B82C-78203C09B8B7}" srcOrd="0" destOrd="0" presId="urn:microsoft.com/office/officeart/2005/8/layout/vList5"/>
    <dgm:cxn modelId="{707340E4-25A6-47B0-957F-6A8F2A3EB775}" type="presParOf" srcId="{3912F22B-76BC-45D9-8E56-F1F9E5A9CCC5}" destId="{028FC017-B748-4179-A020-295255D781F5}" srcOrd="0" destOrd="0" presId="urn:microsoft.com/office/officeart/2005/8/layout/vList5"/>
    <dgm:cxn modelId="{9034C42F-3851-4626-8C03-9AD7A189BA10}" type="presParOf" srcId="{028FC017-B748-4179-A020-295255D781F5}" destId="{63E2D44E-4862-4246-83C4-242365137566}" srcOrd="0" destOrd="0" presId="urn:microsoft.com/office/officeart/2005/8/layout/vList5"/>
    <dgm:cxn modelId="{BF5904ED-49EB-4C59-8348-6D67AA521F5C}" type="presParOf" srcId="{028FC017-B748-4179-A020-295255D781F5}" destId="{B711F05B-FDD9-4A51-BDEA-D6D3BC7E77CA}" srcOrd="1" destOrd="0" presId="urn:microsoft.com/office/officeart/2005/8/layout/vList5"/>
    <dgm:cxn modelId="{BAD1311D-2343-46BF-8C07-6A49831302B9}" type="presParOf" srcId="{3912F22B-76BC-45D9-8E56-F1F9E5A9CCC5}" destId="{CB6D6788-6C92-4DA5-91E3-89E0F8AA33B4}" srcOrd="1" destOrd="0" presId="urn:microsoft.com/office/officeart/2005/8/layout/vList5"/>
    <dgm:cxn modelId="{4688796B-F1BA-4962-A523-A1964BEA34E1}" type="presParOf" srcId="{3912F22B-76BC-45D9-8E56-F1F9E5A9CCC5}" destId="{FB4E1B62-2A18-4710-A79D-17F027E40F34}" srcOrd="2" destOrd="0" presId="urn:microsoft.com/office/officeart/2005/8/layout/vList5"/>
    <dgm:cxn modelId="{1D406EE3-240E-4910-8FA4-CC01C262ED84}" type="presParOf" srcId="{FB4E1B62-2A18-4710-A79D-17F027E40F34}" destId="{E410FE65-73FC-4A55-8956-CA27A795830F}" srcOrd="0" destOrd="0" presId="urn:microsoft.com/office/officeart/2005/8/layout/vList5"/>
    <dgm:cxn modelId="{D3883F80-96B7-437D-A6EA-3F0B2C655F34}" type="presParOf" srcId="{FB4E1B62-2A18-4710-A79D-17F027E40F34}" destId="{2AD92C68-0626-4D83-A565-1C0320F0048A}" srcOrd="1" destOrd="0" presId="urn:microsoft.com/office/officeart/2005/8/layout/vList5"/>
    <dgm:cxn modelId="{74D06237-D864-43C3-83DE-CB59B132A6E4}" type="presParOf" srcId="{3912F22B-76BC-45D9-8E56-F1F9E5A9CCC5}" destId="{25251F27-46B2-43E0-9E15-6A92A407A53A}" srcOrd="3" destOrd="0" presId="urn:microsoft.com/office/officeart/2005/8/layout/vList5"/>
    <dgm:cxn modelId="{486B8FE8-53EE-4CD5-ACFE-CD9C9BE695AC}" type="presParOf" srcId="{3912F22B-76BC-45D9-8E56-F1F9E5A9CCC5}" destId="{26939C1E-3730-4978-ACE2-889FB2B1145A}" srcOrd="4" destOrd="0" presId="urn:microsoft.com/office/officeart/2005/8/layout/vList5"/>
    <dgm:cxn modelId="{D27390E3-7F5B-4A8C-B191-EEBAF0AB01E2}" type="presParOf" srcId="{26939C1E-3730-4978-ACE2-889FB2B1145A}" destId="{65B7C290-D87F-470F-85F3-1A5B34F3A7D2}" srcOrd="0" destOrd="0" presId="urn:microsoft.com/office/officeart/2005/8/layout/vList5"/>
    <dgm:cxn modelId="{DD1846B4-3F37-4DEC-BA15-5992CCAFAD12}" type="presParOf" srcId="{26939C1E-3730-4978-ACE2-889FB2B1145A}" destId="{008C3F4F-6C71-4492-B82C-78203C09B8B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01FD4-492F-4BF7-95B1-9A5C3689FA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1AE47CDE-1BA7-4CE5-863F-6E90092275F2}">
      <dgm:prSet phldrT="[Text]" custT="1"/>
      <dgm:spPr>
        <a:gradFill rotWithShape="0">
          <a:gsLst>
            <a:gs pos="0">
              <a:srgbClr val="FFF200"/>
            </a:gs>
            <a:gs pos="45000">
              <a:srgbClr val="FF7A00"/>
            </a:gs>
            <a:gs pos="70000">
              <a:srgbClr val="FF0300"/>
            </a:gs>
            <a:gs pos="100000">
              <a:srgbClr val="4D0808"/>
            </a:gs>
          </a:gsLst>
          <a:lin ang="5400000" scaled="0"/>
        </a:gradFill>
      </dgm:spPr>
      <dgm:t>
        <a:bodyPr/>
        <a:lstStyle/>
        <a:p>
          <a:r>
            <a:rPr lang="en-GB" sz="2400" b="1" dirty="0" smtClean="0">
              <a:solidFill>
                <a:srgbClr val="18126C"/>
              </a:solidFill>
              <a:effectLst>
                <a:outerShdw blurRad="38100" dist="38100" dir="2700000" algn="tl">
                  <a:srgbClr val="000000">
                    <a:alpha val="43137"/>
                  </a:srgbClr>
                </a:outerShdw>
              </a:effectLst>
            </a:rPr>
            <a:t>Normative influence </a:t>
          </a:r>
        </a:p>
        <a:p>
          <a:r>
            <a:rPr lang="en-GB" sz="2000" b="1" dirty="0" smtClean="0"/>
            <a:t>This refers to instances where someone conforms in order to fit in and gain approval or avoid disapproval from other group members. Leads to conformity.</a:t>
          </a:r>
          <a:endParaRPr lang="en-GB" sz="2000" dirty="0"/>
        </a:p>
      </dgm:t>
    </dgm:pt>
    <dgm:pt modelId="{86442FBA-322A-4F3D-ACB8-CDC9C783B512}" type="parTrans" cxnId="{31D09992-12E0-4C72-A20A-1DFD39408A9D}">
      <dgm:prSet/>
      <dgm:spPr/>
      <dgm:t>
        <a:bodyPr/>
        <a:lstStyle/>
        <a:p>
          <a:endParaRPr lang="en-GB"/>
        </a:p>
      </dgm:t>
    </dgm:pt>
    <dgm:pt modelId="{CB6A7D79-3385-44A4-9474-A3EF63F87484}" type="sibTrans" cxnId="{31D09992-12E0-4C72-A20A-1DFD39408A9D}">
      <dgm:prSet/>
      <dgm:spPr/>
      <dgm:t>
        <a:bodyPr/>
        <a:lstStyle/>
        <a:p>
          <a:endParaRPr lang="en-GB"/>
        </a:p>
      </dgm:t>
    </dgm:pt>
    <dgm:pt modelId="{976624EE-308E-481F-85B0-2FC6CB1BE788}">
      <dgm:prSet phldrT="[Text]" custT="1"/>
      <dgm:spPr>
        <a:gradFill rotWithShape="0">
          <a:gsLst>
            <a:gs pos="0">
              <a:srgbClr val="FFF200"/>
            </a:gs>
            <a:gs pos="45000">
              <a:srgbClr val="FF7A00"/>
            </a:gs>
            <a:gs pos="70000">
              <a:srgbClr val="FF0300"/>
            </a:gs>
            <a:gs pos="100000">
              <a:srgbClr val="4D0808"/>
            </a:gs>
          </a:gsLst>
          <a:lin ang="5400000" scaled="0"/>
        </a:gradFill>
      </dgm:spPr>
      <dgm:t>
        <a:bodyPr/>
        <a:lstStyle/>
        <a:p>
          <a:r>
            <a:rPr lang="en-GB" sz="2400" b="1" dirty="0" smtClean="0">
              <a:solidFill>
                <a:srgbClr val="18126C"/>
              </a:solidFill>
              <a:effectLst>
                <a:outerShdw blurRad="38100" dist="38100" dir="2700000" algn="tl">
                  <a:srgbClr val="000000">
                    <a:alpha val="43137"/>
                  </a:srgbClr>
                </a:outerShdw>
              </a:effectLst>
              <a:cs typeface="Andalus" pitchFamily="2" charset="-78"/>
            </a:rPr>
            <a:t>Informational  social influence</a:t>
          </a:r>
        </a:p>
        <a:p>
          <a:r>
            <a:rPr lang="en-GB" sz="2000" b="1" dirty="0" smtClean="0">
              <a:effectLst>
                <a:outerShdw blurRad="38100" dist="38100" dir="2700000" algn="tl">
                  <a:srgbClr val="000000">
                    <a:alpha val="43137"/>
                  </a:srgbClr>
                </a:outerShdw>
              </a:effectLst>
              <a:cs typeface="Andalus" pitchFamily="2" charset="-78"/>
            </a:rPr>
            <a:t> </a:t>
          </a:r>
          <a:r>
            <a:rPr lang="en-GB" sz="2000" b="1" dirty="0" smtClean="0"/>
            <a:t>This refers to instances where people conform because they are uncertain about what to do in a particular situation, so they look to others for guidance. This explanation tends to lead to internalisation. </a:t>
          </a:r>
          <a:endParaRPr lang="en-GB" sz="2000" dirty="0"/>
        </a:p>
      </dgm:t>
    </dgm:pt>
    <dgm:pt modelId="{1D22142C-37F0-4F55-9E13-7DC4AF74A566}" type="parTrans" cxnId="{7E6C7D77-9BDC-45E1-97F4-0926FE359790}">
      <dgm:prSet/>
      <dgm:spPr/>
      <dgm:t>
        <a:bodyPr/>
        <a:lstStyle/>
        <a:p>
          <a:endParaRPr lang="en-GB"/>
        </a:p>
      </dgm:t>
    </dgm:pt>
    <dgm:pt modelId="{B682A281-9ADA-4001-84D0-A9673345B647}" type="sibTrans" cxnId="{7E6C7D77-9BDC-45E1-97F4-0926FE359790}">
      <dgm:prSet/>
      <dgm:spPr/>
      <dgm:t>
        <a:bodyPr/>
        <a:lstStyle/>
        <a:p>
          <a:endParaRPr lang="en-GB"/>
        </a:p>
      </dgm:t>
    </dgm:pt>
    <dgm:pt modelId="{995BC6DA-5E53-4500-B2B2-539556E8A6FF}" type="pres">
      <dgm:prSet presAssocID="{1EC01FD4-492F-4BF7-95B1-9A5C3689FA8B}" presName="linear" presStyleCnt="0">
        <dgm:presLayoutVars>
          <dgm:dir/>
          <dgm:resizeHandles val="exact"/>
        </dgm:presLayoutVars>
      </dgm:prSet>
      <dgm:spPr/>
      <dgm:t>
        <a:bodyPr/>
        <a:lstStyle/>
        <a:p>
          <a:endParaRPr lang="en-GB"/>
        </a:p>
      </dgm:t>
    </dgm:pt>
    <dgm:pt modelId="{E3B16759-E2B5-493E-9052-4E09E4222D80}" type="pres">
      <dgm:prSet presAssocID="{1AE47CDE-1BA7-4CE5-863F-6E90092275F2}" presName="comp" presStyleCnt="0"/>
      <dgm:spPr/>
    </dgm:pt>
    <dgm:pt modelId="{CAABA03F-753F-4E7F-B3CC-93DF584FA6F0}" type="pres">
      <dgm:prSet presAssocID="{1AE47CDE-1BA7-4CE5-863F-6E90092275F2}" presName="box" presStyleLbl="node1" presStyleIdx="0" presStyleCnt="2"/>
      <dgm:spPr/>
      <dgm:t>
        <a:bodyPr/>
        <a:lstStyle/>
        <a:p>
          <a:endParaRPr lang="en-GB"/>
        </a:p>
      </dgm:t>
    </dgm:pt>
    <dgm:pt modelId="{6E7357E1-2F0B-4D67-93C5-F0804B65A4A3}" type="pres">
      <dgm:prSet presAssocID="{1AE47CDE-1BA7-4CE5-863F-6E90092275F2}" presName="img" presStyleLbl="fgImgPlace1" presStyleIdx="0" presStyleCnt="2"/>
      <dgm:spPr>
        <a:blipFill rotWithShape="0">
          <a:blip xmlns:r="http://schemas.openxmlformats.org/officeDocument/2006/relationships" r:embed="rId1"/>
          <a:stretch>
            <a:fillRect/>
          </a:stretch>
        </a:blipFill>
      </dgm:spPr>
    </dgm:pt>
    <dgm:pt modelId="{95625F35-29C4-4FAA-9934-1A34BE6FC7AA}" type="pres">
      <dgm:prSet presAssocID="{1AE47CDE-1BA7-4CE5-863F-6E90092275F2}" presName="text" presStyleLbl="node1" presStyleIdx="0" presStyleCnt="2">
        <dgm:presLayoutVars>
          <dgm:bulletEnabled val="1"/>
        </dgm:presLayoutVars>
      </dgm:prSet>
      <dgm:spPr/>
      <dgm:t>
        <a:bodyPr/>
        <a:lstStyle/>
        <a:p>
          <a:endParaRPr lang="en-GB"/>
        </a:p>
      </dgm:t>
    </dgm:pt>
    <dgm:pt modelId="{0928D0AB-A6F1-42A1-8E9F-A3C8C8168185}" type="pres">
      <dgm:prSet presAssocID="{CB6A7D79-3385-44A4-9474-A3EF63F87484}" presName="spacer" presStyleCnt="0"/>
      <dgm:spPr/>
    </dgm:pt>
    <dgm:pt modelId="{091C9541-AB1C-4EEC-874A-1264E37EF934}" type="pres">
      <dgm:prSet presAssocID="{976624EE-308E-481F-85B0-2FC6CB1BE788}" presName="comp" presStyleCnt="0"/>
      <dgm:spPr/>
    </dgm:pt>
    <dgm:pt modelId="{FED6065B-D23B-41E7-B0CA-A3BDF8171602}" type="pres">
      <dgm:prSet presAssocID="{976624EE-308E-481F-85B0-2FC6CB1BE788}" presName="box" presStyleLbl="node1" presStyleIdx="1" presStyleCnt="2"/>
      <dgm:spPr/>
      <dgm:t>
        <a:bodyPr/>
        <a:lstStyle/>
        <a:p>
          <a:endParaRPr lang="en-GB"/>
        </a:p>
      </dgm:t>
    </dgm:pt>
    <dgm:pt modelId="{056661CC-659A-4D09-96C3-74D0F1012AC9}" type="pres">
      <dgm:prSet presAssocID="{976624EE-308E-481F-85B0-2FC6CB1BE788}" presName="img" presStyleLbl="fgImgPlace1" presStyleIdx="1" presStyleCnt="2"/>
      <dgm:spPr>
        <a:blipFill rotWithShape="0">
          <a:blip xmlns:r="http://schemas.openxmlformats.org/officeDocument/2006/relationships" r:embed="rId2"/>
          <a:stretch>
            <a:fillRect/>
          </a:stretch>
        </a:blipFill>
      </dgm:spPr>
    </dgm:pt>
    <dgm:pt modelId="{45700330-C63F-43A2-959C-9D0909C6A7CB}" type="pres">
      <dgm:prSet presAssocID="{976624EE-308E-481F-85B0-2FC6CB1BE788}" presName="text" presStyleLbl="node1" presStyleIdx="1" presStyleCnt="2">
        <dgm:presLayoutVars>
          <dgm:bulletEnabled val="1"/>
        </dgm:presLayoutVars>
      </dgm:prSet>
      <dgm:spPr/>
      <dgm:t>
        <a:bodyPr/>
        <a:lstStyle/>
        <a:p>
          <a:endParaRPr lang="en-GB"/>
        </a:p>
      </dgm:t>
    </dgm:pt>
  </dgm:ptLst>
  <dgm:cxnLst>
    <dgm:cxn modelId="{9A16E9C1-E8B9-497C-B842-46CD432C3274}" type="presOf" srcId="{976624EE-308E-481F-85B0-2FC6CB1BE788}" destId="{FED6065B-D23B-41E7-B0CA-A3BDF8171602}" srcOrd="0" destOrd="0" presId="urn:microsoft.com/office/officeart/2005/8/layout/vList4"/>
    <dgm:cxn modelId="{31D09992-12E0-4C72-A20A-1DFD39408A9D}" srcId="{1EC01FD4-492F-4BF7-95B1-9A5C3689FA8B}" destId="{1AE47CDE-1BA7-4CE5-863F-6E90092275F2}" srcOrd="0" destOrd="0" parTransId="{86442FBA-322A-4F3D-ACB8-CDC9C783B512}" sibTransId="{CB6A7D79-3385-44A4-9474-A3EF63F87484}"/>
    <dgm:cxn modelId="{A3500689-1F60-4F8C-86BA-671B256BF546}" type="presOf" srcId="{1AE47CDE-1BA7-4CE5-863F-6E90092275F2}" destId="{95625F35-29C4-4FAA-9934-1A34BE6FC7AA}" srcOrd="1" destOrd="0" presId="urn:microsoft.com/office/officeart/2005/8/layout/vList4"/>
    <dgm:cxn modelId="{248E764C-A385-45D3-8151-59548C5B535C}" type="presOf" srcId="{1AE47CDE-1BA7-4CE5-863F-6E90092275F2}" destId="{CAABA03F-753F-4E7F-B3CC-93DF584FA6F0}" srcOrd="0" destOrd="0" presId="urn:microsoft.com/office/officeart/2005/8/layout/vList4"/>
    <dgm:cxn modelId="{C962ED07-E889-47F2-80F4-8EF28FD72E52}" type="presOf" srcId="{1EC01FD4-492F-4BF7-95B1-9A5C3689FA8B}" destId="{995BC6DA-5E53-4500-B2B2-539556E8A6FF}" srcOrd="0" destOrd="0" presId="urn:microsoft.com/office/officeart/2005/8/layout/vList4"/>
    <dgm:cxn modelId="{642B6111-DAF3-42E8-9F38-1898DEAD5F9A}" type="presOf" srcId="{976624EE-308E-481F-85B0-2FC6CB1BE788}" destId="{45700330-C63F-43A2-959C-9D0909C6A7CB}" srcOrd="1" destOrd="0" presId="urn:microsoft.com/office/officeart/2005/8/layout/vList4"/>
    <dgm:cxn modelId="{7E6C7D77-9BDC-45E1-97F4-0926FE359790}" srcId="{1EC01FD4-492F-4BF7-95B1-9A5C3689FA8B}" destId="{976624EE-308E-481F-85B0-2FC6CB1BE788}" srcOrd="1" destOrd="0" parTransId="{1D22142C-37F0-4F55-9E13-7DC4AF74A566}" sibTransId="{B682A281-9ADA-4001-84D0-A9673345B647}"/>
    <dgm:cxn modelId="{EFB83B2C-A4DE-4CF0-A9E7-07CBDADFD4A2}" type="presParOf" srcId="{995BC6DA-5E53-4500-B2B2-539556E8A6FF}" destId="{E3B16759-E2B5-493E-9052-4E09E4222D80}" srcOrd="0" destOrd="0" presId="urn:microsoft.com/office/officeart/2005/8/layout/vList4"/>
    <dgm:cxn modelId="{EC297511-9F3C-44B5-85AB-7BAAD4E61D60}" type="presParOf" srcId="{E3B16759-E2B5-493E-9052-4E09E4222D80}" destId="{CAABA03F-753F-4E7F-B3CC-93DF584FA6F0}" srcOrd="0" destOrd="0" presId="urn:microsoft.com/office/officeart/2005/8/layout/vList4"/>
    <dgm:cxn modelId="{9AD190F0-0147-4085-BBFD-BCEF8FA7E5E7}" type="presParOf" srcId="{E3B16759-E2B5-493E-9052-4E09E4222D80}" destId="{6E7357E1-2F0B-4D67-93C5-F0804B65A4A3}" srcOrd="1" destOrd="0" presId="urn:microsoft.com/office/officeart/2005/8/layout/vList4"/>
    <dgm:cxn modelId="{8DF5A0BB-4BEA-4DF9-8884-E941FFC2A848}" type="presParOf" srcId="{E3B16759-E2B5-493E-9052-4E09E4222D80}" destId="{95625F35-29C4-4FAA-9934-1A34BE6FC7AA}" srcOrd="2" destOrd="0" presId="urn:microsoft.com/office/officeart/2005/8/layout/vList4"/>
    <dgm:cxn modelId="{A22E6B2A-E34F-47E5-8C32-14BC4323E9BA}" type="presParOf" srcId="{995BC6DA-5E53-4500-B2B2-539556E8A6FF}" destId="{0928D0AB-A6F1-42A1-8E9F-A3C8C8168185}" srcOrd="1" destOrd="0" presId="urn:microsoft.com/office/officeart/2005/8/layout/vList4"/>
    <dgm:cxn modelId="{FF722E8B-DB6B-4B23-99B1-7A9FDB9810CE}" type="presParOf" srcId="{995BC6DA-5E53-4500-B2B2-539556E8A6FF}" destId="{091C9541-AB1C-4EEC-874A-1264E37EF934}" srcOrd="2" destOrd="0" presId="urn:microsoft.com/office/officeart/2005/8/layout/vList4"/>
    <dgm:cxn modelId="{1206826B-2C44-4171-9480-8FB96367D6AB}" type="presParOf" srcId="{091C9541-AB1C-4EEC-874A-1264E37EF934}" destId="{FED6065B-D23B-41E7-B0CA-A3BDF8171602}" srcOrd="0" destOrd="0" presId="urn:microsoft.com/office/officeart/2005/8/layout/vList4"/>
    <dgm:cxn modelId="{D72AAB69-0A70-4A1D-8570-FF4A187604D8}" type="presParOf" srcId="{091C9541-AB1C-4EEC-874A-1264E37EF934}" destId="{056661CC-659A-4D09-96C3-74D0F1012AC9}" srcOrd="1" destOrd="0" presId="urn:microsoft.com/office/officeart/2005/8/layout/vList4"/>
    <dgm:cxn modelId="{C3883B43-BEE2-443C-A8F9-80E4DC8C4745}" type="presParOf" srcId="{091C9541-AB1C-4EEC-874A-1264E37EF934}" destId="{45700330-C63F-43A2-959C-9D0909C6A7C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7277C-B88B-4CC8-9C5B-C3FA89FE184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76B74251-C21C-4459-BC10-AE0243887215}">
      <dgm:prSet phldrT="[Text]" custT="1"/>
      <dgm:spPr/>
      <dgm:t>
        <a:bodyPr/>
        <a:lstStyle/>
        <a:p>
          <a:r>
            <a:rPr lang="en-GB" sz="2800" b="1" dirty="0" smtClean="0"/>
            <a:t>Protection of participants</a:t>
          </a:r>
          <a:endParaRPr lang="en-GB" sz="2800" b="1" dirty="0"/>
        </a:p>
      </dgm:t>
    </dgm:pt>
    <dgm:pt modelId="{D7751EC9-61F6-4018-8004-103BB9290FB1}" type="parTrans" cxnId="{8D475D47-1AA8-4541-A4E6-AF0EBED2CA51}">
      <dgm:prSet/>
      <dgm:spPr/>
      <dgm:t>
        <a:bodyPr/>
        <a:lstStyle/>
        <a:p>
          <a:endParaRPr lang="en-GB"/>
        </a:p>
      </dgm:t>
    </dgm:pt>
    <dgm:pt modelId="{858DDEA3-67FD-4EAE-84D1-2C5E703C2887}" type="sibTrans" cxnId="{8D475D47-1AA8-4541-A4E6-AF0EBED2CA51}">
      <dgm:prSet/>
      <dgm:spPr/>
      <dgm:t>
        <a:bodyPr/>
        <a:lstStyle/>
        <a:p>
          <a:endParaRPr lang="en-GB"/>
        </a:p>
      </dgm:t>
    </dgm:pt>
    <dgm:pt modelId="{37A32070-142C-496B-8321-CD0E21974553}">
      <dgm:prSet phldrT="[Text]" custT="1"/>
      <dgm:spPr/>
      <dgm:t>
        <a:bodyPr/>
        <a:lstStyle/>
        <a:p>
          <a:r>
            <a:rPr lang="en-GB" sz="1500" b="1" dirty="0" smtClean="0"/>
            <a:t>Psychological harm (stress during the study) and learning something unpleasant about themselves but a year later did not present any long-lasting effects. Most said they were pleased that they had taken part.</a:t>
          </a:r>
          <a:endParaRPr lang="en-GB" sz="1500" b="1" dirty="0"/>
        </a:p>
      </dgm:t>
    </dgm:pt>
    <dgm:pt modelId="{1E75CD6C-6640-4556-936E-FDE269ECFE7D}" type="parTrans" cxnId="{C7FB17CC-71C1-4401-B72F-48CA4A939841}">
      <dgm:prSet/>
      <dgm:spPr/>
      <dgm:t>
        <a:bodyPr/>
        <a:lstStyle/>
        <a:p>
          <a:endParaRPr lang="en-GB"/>
        </a:p>
      </dgm:t>
    </dgm:pt>
    <dgm:pt modelId="{DFF063A5-F778-4644-94C5-34C1DCE5AC6A}" type="sibTrans" cxnId="{C7FB17CC-71C1-4401-B72F-48CA4A939841}">
      <dgm:prSet/>
      <dgm:spPr/>
      <dgm:t>
        <a:bodyPr/>
        <a:lstStyle/>
        <a:p>
          <a:endParaRPr lang="en-GB"/>
        </a:p>
      </dgm:t>
    </dgm:pt>
    <dgm:pt modelId="{0463B045-702A-42A7-8429-BF8B8FF9D747}">
      <dgm:prSet phldrT="[Text]"/>
      <dgm:spPr/>
      <dgm:t>
        <a:bodyPr/>
        <a:lstStyle/>
        <a:p>
          <a:r>
            <a:rPr lang="en-GB" b="1" dirty="0" smtClean="0"/>
            <a:t>Consent</a:t>
          </a:r>
          <a:endParaRPr lang="en-GB" b="1" dirty="0"/>
        </a:p>
      </dgm:t>
    </dgm:pt>
    <dgm:pt modelId="{A75E0902-9543-4229-A496-F282FA6F698A}" type="parTrans" cxnId="{F9B1394C-9E6A-45D1-9EA7-1291861CC76D}">
      <dgm:prSet/>
      <dgm:spPr/>
      <dgm:t>
        <a:bodyPr/>
        <a:lstStyle/>
        <a:p>
          <a:endParaRPr lang="en-GB"/>
        </a:p>
      </dgm:t>
    </dgm:pt>
    <dgm:pt modelId="{20D4DDFE-7F3F-44FC-940E-B79DD40815D2}" type="sibTrans" cxnId="{F9B1394C-9E6A-45D1-9EA7-1291861CC76D}">
      <dgm:prSet/>
      <dgm:spPr/>
      <dgm:t>
        <a:bodyPr/>
        <a:lstStyle/>
        <a:p>
          <a:endParaRPr lang="en-GB"/>
        </a:p>
      </dgm:t>
    </dgm:pt>
    <dgm:pt modelId="{BF2489B6-1C18-48A6-873A-8ED8DC669204}">
      <dgm:prSet phldrT="[Text]" custT="1"/>
      <dgm:spPr/>
      <dgm:t>
        <a:bodyPr/>
        <a:lstStyle/>
        <a:p>
          <a:pPr marL="114300" marR="0" indent="0" defTabSz="577850" eaLnBrk="1" fontAlgn="auto" latinLnBrk="0" hangingPunct="1">
            <a:lnSpc>
              <a:spcPct val="90000"/>
            </a:lnSpc>
            <a:spcBef>
              <a:spcPct val="0"/>
            </a:spcBef>
            <a:spcAft>
              <a:spcPct val="15000"/>
            </a:spcAft>
            <a:buClrTx/>
            <a:buSzTx/>
            <a:buFontTx/>
            <a:buNone/>
            <a:tabLst/>
            <a:defRPr/>
          </a:pPr>
          <a:r>
            <a:rPr lang="en-GB" sz="1600" b="1" dirty="0" smtClean="0"/>
            <a:t>The participants gave consent to take part but it was not informed consent as they were not told the real aim of the study.</a:t>
          </a:r>
        </a:p>
        <a:p>
          <a:pPr marL="114300" indent="0" defTabSz="577850">
            <a:lnSpc>
              <a:spcPct val="90000"/>
            </a:lnSpc>
            <a:spcBef>
              <a:spcPct val="0"/>
            </a:spcBef>
            <a:spcAft>
              <a:spcPct val="15000"/>
            </a:spcAft>
            <a:buNone/>
          </a:pPr>
          <a:endParaRPr lang="en-GB" sz="1200" dirty="0"/>
        </a:p>
      </dgm:t>
    </dgm:pt>
    <dgm:pt modelId="{4CC1186C-805F-46D7-992B-72FFCE65DFFE}" type="parTrans" cxnId="{362C3FA2-D3D8-49D0-AF0A-A87B204F0C21}">
      <dgm:prSet/>
      <dgm:spPr/>
      <dgm:t>
        <a:bodyPr/>
        <a:lstStyle/>
        <a:p>
          <a:endParaRPr lang="en-GB"/>
        </a:p>
      </dgm:t>
    </dgm:pt>
    <dgm:pt modelId="{D3037E77-7FFA-443B-B5D1-A2D596528FA0}" type="sibTrans" cxnId="{362C3FA2-D3D8-49D0-AF0A-A87B204F0C21}">
      <dgm:prSet/>
      <dgm:spPr/>
      <dgm:t>
        <a:bodyPr/>
        <a:lstStyle/>
        <a:p>
          <a:endParaRPr lang="en-GB"/>
        </a:p>
      </dgm:t>
    </dgm:pt>
    <dgm:pt modelId="{07EA3BEF-4C03-4B3C-84B2-BF1BC34C9F30}">
      <dgm:prSet phldrT="[Text]"/>
      <dgm:spPr/>
      <dgm:t>
        <a:bodyPr/>
        <a:lstStyle/>
        <a:p>
          <a:pPr marL="114300" indent="0" defTabSz="577850">
            <a:lnSpc>
              <a:spcPct val="90000"/>
            </a:lnSpc>
            <a:spcBef>
              <a:spcPct val="0"/>
            </a:spcBef>
            <a:spcAft>
              <a:spcPct val="15000"/>
            </a:spcAft>
            <a:buNone/>
          </a:pPr>
          <a:endParaRPr lang="en-GB" sz="1200" dirty="0"/>
        </a:p>
      </dgm:t>
    </dgm:pt>
    <dgm:pt modelId="{4F53D8E3-351B-4811-9E34-83125E28705D}" type="parTrans" cxnId="{5406384F-C1DC-409D-8829-711BE7463CA3}">
      <dgm:prSet/>
      <dgm:spPr/>
      <dgm:t>
        <a:bodyPr/>
        <a:lstStyle/>
        <a:p>
          <a:endParaRPr lang="en-GB"/>
        </a:p>
      </dgm:t>
    </dgm:pt>
    <dgm:pt modelId="{7CFE37D8-23D3-428E-948B-92414F114850}" type="sibTrans" cxnId="{5406384F-C1DC-409D-8829-711BE7463CA3}">
      <dgm:prSet/>
      <dgm:spPr/>
      <dgm:t>
        <a:bodyPr/>
        <a:lstStyle/>
        <a:p>
          <a:endParaRPr lang="en-GB"/>
        </a:p>
      </dgm:t>
    </dgm:pt>
    <dgm:pt modelId="{6AC17CAC-6535-4522-B451-4E529B4B8F12}">
      <dgm:prSet phldrT="[Text]"/>
      <dgm:spPr/>
      <dgm:t>
        <a:bodyPr/>
        <a:lstStyle/>
        <a:p>
          <a:r>
            <a:rPr lang="en-GB" dirty="0" smtClean="0"/>
            <a:t> </a:t>
          </a:r>
          <a:r>
            <a:rPr lang="en-GB" b="1" dirty="0" smtClean="0"/>
            <a:t>Withdrawal </a:t>
          </a:r>
          <a:endParaRPr lang="en-GB" b="1" dirty="0"/>
        </a:p>
      </dgm:t>
    </dgm:pt>
    <dgm:pt modelId="{C606DEFC-7D8A-4CFC-B29F-F5C108980CED}" type="parTrans" cxnId="{A1F0251F-805F-4E16-A30B-F2896745F723}">
      <dgm:prSet/>
      <dgm:spPr/>
      <dgm:t>
        <a:bodyPr/>
        <a:lstStyle/>
        <a:p>
          <a:endParaRPr lang="en-GB"/>
        </a:p>
      </dgm:t>
    </dgm:pt>
    <dgm:pt modelId="{82662234-C609-40E3-B123-0FC933B9C4E4}" type="sibTrans" cxnId="{A1F0251F-805F-4E16-A30B-F2896745F723}">
      <dgm:prSet/>
      <dgm:spPr/>
      <dgm:t>
        <a:bodyPr/>
        <a:lstStyle/>
        <a:p>
          <a:endParaRPr lang="en-GB"/>
        </a:p>
      </dgm:t>
    </dgm:pt>
    <dgm:pt modelId="{0511C74B-0D8D-4C43-A335-64200B63A60D}">
      <dgm:prSet phldrT="[Text]" custT="1"/>
      <dgm:spPr/>
      <dgm:t>
        <a:bodyPr/>
        <a:lstStyle/>
        <a:p>
          <a:r>
            <a:rPr lang="en-GB" sz="1600" b="1" dirty="0" smtClean="0"/>
            <a:t>The participants could withdraw before reaching 450V and 35% of them did but the experimenter put them to continue using prods such as “the experiment require that you continue” and “you have no choice”.</a:t>
          </a:r>
          <a:endParaRPr lang="en-GB" sz="1600" b="1" dirty="0"/>
        </a:p>
      </dgm:t>
    </dgm:pt>
    <dgm:pt modelId="{75EBAD26-D442-40C0-A991-F0A48806EE63}" type="parTrans" cxnId="{A77CF2D5-A859-4E68-9C6A-85BBFDAF11DA}">
      <dgm:prSet/>
      <dgm:spPr/>
      <dgm:t>
        <a:bodyPr/>
        <a:lstStyle/>
        <a:p>
          <a:endParaRPr lang="en-GB"/>
        </a:p>
      </dgm:t>
    </dgm:pt>
    <dgm:pt modelId="{9E8B7F1C-18D8-4C40-B863-B980D274B95A}" type="sibTrans" cxnId="{A77CF2D5-A859-4E68-9C6A-85BBFDAF11DA}">
      <dgm:prSet/>
      <dgm:spPr/>
      <dgm:t>
        <a:bodyPr/>
        <a:lstStyle/>
        <a:p>
          <a:endParaRPr lang="en-GB"/>
        </a:p>
      </dgm:t>
    </dgm:pt>
    <dgm:pt modelId="{74414969-E446-49EE-8FAE-7D213F66CBC6}" type="pres">
      <dgm:prSet presAssocID="{3877277C-B88B-4CC8-9C5B-C3FA89FE1849}" presName="Name0" presStyleCnt="0">
        <dgm:presLayoutVars>
          <dgm:dir/>
          <dgm:animLvl val="lvl"/>
          <dgm:resizeHandles val="exact"/>
        </dgm:presLayoutVars>
      </dgm:prSet>
      <dgm:spPr/>
      <dgm:t>
        <a:bodyPr/>
        <a:lstStyle/>
        <a:p>
          <a:endParaRPr lang="en-GB"/>
        </a:p>
      </dgm:t>
    </dgm:pt>
    <dgm:pt modelId="{0AD94724-BD71-4986-8AD5-DC7AEA9FEFEC}" type="pres">
      <dgm:prSet presAssocID="{76B74251-C21C-4459-BC10-AE0243887215}" presName="linNode" presStyleCnt="0"/>
      <dgm:spPr/>
    </dgm:pt>
    <dgm:pt modelId="{1636822E-3EBC-42EF-A897-706B3272C35F}" type="pres">
      <dgm:prSet presAssocID="{76B74251-C21C-4459-BC10-AE0243887215}" presName="parentText" presStyleLbl="node1" presStyleIdx="0" presStyleCnt="3">
        <dgm:presLayoutVars>
          <dgm:chMax val="1"/>
          <dgm:bulletEnabled val="1"/>
        </dgm:presLayoutVars>
      </dgm:prSet>
      <dgm:spPr/>
      <dgm:t>
        <a:bodyPr/>
        <a:lstStyle/>
        <a:p>
          <a:endParaRPr lang="en-GB"/>
        </a:p>
      </dgm:t>
    </dgm:pt>
    <dgm:pt modelId="{5594AFC8-8527-4062-B111-83B535DD91B5}" type="pres">
      <dgm:prSet presAssocID="{76B74251-C21C-4459-BC10-AE0243887215}" presName="descendantText" presStyleLbl="alignAccFollowNode1" presStyleIdx="0" presStyleCnt="3">
        <dgm:presLayoutVars>
          <dgm:bulletEnabled val="1"/>
        </dgm:presLayoutVars>
      </dgm:prSet>
      <dgm:spPr/>
      <dgm:t>
        <a:bodyPr/>
        <a:lstStyle/>
        <a:p>
          <a:endParaRPr lang="en-GB"/>
        </a:p>
      </dgm:t>
    </dgm:pt>
    <dgm:pt modelId="{2C8D0859-4777-4301-A4CC-F059C811AB0D}" type="pres">
      <dgm:prSet presAssocID="{858DDEA3-67FD-4EAE-84D1-2C5E703C2887}" presName="sp" presStyleCnt="0"/>
      <dgm:spPr/>
    </dgm:pt>
    <dgm:pt modelId="{F34DABCD-F991-4B32-9174-53463BF3FDF2}" type="pres">
      <dgm:prSet presAssocID="{0463B045-702A-42A7-8429-BF8B8FF9D747}" presName="linNode" presStyleCnt="0"/>
      <dgm:spPr/>
    </dgm:pt>
    <dgm:pt modelId="{84CB0B12-52AE-4FE0-8A3F-4D1FAC407164}" type="pres">
      <dgm:prSet presAssocID="{0463B045-702A-42A7-8429-BF8B8FF9D747}" presName="parentText" presStyleLbl="node1" presStyleIdx="1" presStyleCnt="3">
        <dgm:presLayoutVars>
          <dgm:chMax val="1"/>
          <dgm:bulletEnabled val="1"/>
        </dgm:presLayoutVars>
      </dgm:prSet>
      <dgm:spPr/>
      <dgm:t>
        <a:bodyPr/>
        <a:lstStyle/>
        <a:p>
          <a:endParaRPr lang="en-GB"/>
        </a:p>
      </dgm:t>
    </dgm:pt>
    <dgm:pt modelId="{6C259A4C-320F-496C-A493-DF38BC7DD902}" type="pres">
      <dgm:prSet presAssocID="{0463B045-702A-42A7-8429-BF8B8FF9D747}" presName="descendantText" presStyleLbl="alignAccFollowNode1" presStyleIdx="1" presStyleCnt="3">
        <dgm:presLayoutVars>
          <dgm:bulletEnabled val="1"/>
        </dgm:presLayoutVars>
      </dgm:prSet>
      <dgm:spPr/>
      <dgm:t>
        <a:bodyPr/>
        <a:lstStyle/>
        <a:p>
          <a:endParaRPr lang="en-GB"/>
        </a:p>
      </dgm:t>
    </dgm:pt>
    <dgm:pt modelId="{76E508A7-7F4C-45E2-A748-CB7497DBE4EB}" type="pres">
      <dgm:prSet presAssocID="{20D4DDFE-7F3F-44FC-940E-B79DD40815D2}" presName="sp" presStyleCnt="0"/>
      <dgm:spPr/>
    </dgm:pt>
    <dgm:pt modelId="{524F0791-C6AF-4008-9C3A-3A49C6B3D987}" type="pres">
      <dgm:prSet presAssocID="{6AC17CAC-6535-4522-B451-4E529B4B8F12}" presName="linNode" presStyleCnt="0"/>
      <dgm:spPr/>
    </dgm:pt>
    <dgm:pt modelId="{F13FA064-C02F-4F30-ACB8-D78A1389F9F8}" type="pres">
      <dgm:prSet presAssocID="{6AC17CAC-6535-4522-B451-4E529B4B8F12}" presName="parentText" presStyleLbl="node1" presStyleIdx="2" presStyleCnt="3">
        <dgm:presLayoutVars>
          <dgm:chMax val="1"/>
          <dgm:bulletEnabled val="1"/>
        </dgm:presLayoutVars>
      </dgm:prSet>
      <dgm:spPr/>
      <dgm:t>
        <a:bodyPr/>
        <a:lstStyle/>
        <a:p>
          <a:endParaRPr lang="en-GB"/>
        </a:p>
      </dgm:t>
    </dgm:pt>
    <dgm:pt modelId="{BA567E3E-C11E-45B2-88D1-FDBE63B09E59}" type="pres">
      <dgm:prSet presAssocID="{6AC17CAC-6535-4522-B451-4E529B4B8F12}" presName="descendantText" presStyleLbl="alignAccFollowNode1" presStyleIdx="2" presStyleCnt="3">
        <dgm:presLayoutVars>
          <dgm:bulletEnabled val="1"/>
        </dgm:presLayoutVars>
      </dgm:prSet>
      <dgm:spPr/>
      <dgm:t>
        <a:bodyPr/>
        <a:lstStyle/>
        <a:p>
          <a:endParaRPr lang="en-GB"/>
        </a:p>
      </dgm:t>
    </dgm:pt>
  </dgm:ptLst>
  <dgm:cxnLst>
    <dgm:cxn modelId="{F2FB5EF1-5822-4B86-B59B-B35071DA2F5E}" type="presOf" srcId="{0463B045-702A-42A7-8429-BF8B8FF9D747}" destId="{84CB0B12-52AE-4FE0-8A3F-4D1FAC407164}" srcOrd="0" destOrd="0" presId="urn:microsoft.com/office/officeart/2005/8/layout/vList5"/>
    <dgm:cxn modelId="{A1F0251F-805F-4E16-A30B-F2896745F723}" srcId="{3877277C-B88B-4CC8-9C5B-C3FA89FE1849}" destId="{6AC17CAC-6535-4522-B451-4E529B4B8F12}" srcOrd="2" destOrd="0" parTransId="{C606DEFC-7D8A-4CFC-B29F-F5C108980CED}" sibTransId="{82662234-C609-40E3-B123-0FC933B9C4E4}"/>
    <dgm:cxn modelId="{5C40F954-3E65-4E57-98FD-2F8104E3A4DA}" type="presOf" srcId="{07EA3BEF-4C03-4B3C-84B2-BF1BC34C9F30}" destId="{6C259A4C-320F-496C-A493-DF38BC7DD902}" srcOrd="0" destOrd="1" presId="urn:microsoft.com/office/officeart/2005/8/layout/vList5"/>
    <dgm:cxn modelId="{F9B1394C-9E6A-45D1-9EA7-1291861CC76D}" srcId="{3877277C-B88B-4CC8-9C5B-C3FA89FE1849}" destId="{0463B045-702A-42A7-8429-BF8B8FF9D747}" srcOrd="1" destOrd="0" parTransId="{A75E0902-9543-4229-A496-F282FA6F698A}" sibTransId="{20D4DDFE-7F3F-44FC-940E-B79DD40815D2}"/>
    <dgm:cxn modelId="{B6C25C56-A0FA-47A7-9F1D-88A857B66A75}" type="presOf" srcId="{BF2489B6-1C18-48A6-873A-8ED8DC669204}" destId="{6C259A4C-320F-496C-A493-DF38BC7DD902}" srcOrd="0" destOrd="0" presId="urn:microsoft.com/office/officeart/2005/8/layout/vList5"/>
    <dgm:cxn modelId="{A77CF2D5-A859-4E68-9C6A-85BBFDAF11DA}" srcId="{6AC17CAC-6535-4522-B451-4E529B4B8F12}" destId="{0511C74B-0D8D-4C43-A335-64200B63A60D}" srcOrd="0" destOrd="0" parTransId="{75EBAD26-D442-40C0-A991-F0A48806EE63}" sibTransId="{9E8B7F1C-18D8-4C40-B863-B980D274B95A}"/>
    <dgm:cxn modelId="{3421C165-D85E-4500-A77B-BBBABE8CA6FF}" type="presOf" srcId="{3877277C-B88B-4CC8-9C5B-C3FA89FE1849}" destId="{74414969-E446-49EE-8FAE-7D213F66CBC6}" srcOrd="0" destOrd="0" presId="urn:microsoft.com/office/officeart/2005/8/layout/vList5"/>
    <dgm:cxn modelId="{8D475D47-1AA8-4541-A4E6-AF0EBED2CA51}" srcId="{3877277C-B88B-4CC8-9C5B-C3FA89FE1849}" destId="{76B74251-C21C-4459-BC10-AE0243887215}" srcOrd="0" destOrd="0" parTransId="{D7751EC9-61F6-4018-8004-103BB9290FB1}" sibTransId="{858DDEA3-67FD-4EAE-84D1-2C5E703C2887}"/>
    <dgm:cxn modelId="{EFA4BE46-ABC1-40BD-A074-B13778BCED0A}" type="presOf" srcId="{6AC17CAC-6535-4522-B451-4E529B4B8F12}" destId="{F13FA064-C02F-4F30-ACB8-D78A1389F9F8}" srcOrd="0" destOrd="0" presId="urn:microsoft.com/office/officeart/2005/8/layout/vList5"/>
    <dgm:cxn modelId="{5406384F-C1DC-409D-8829-711BE7463CA3}" srcId="{0463B045-702A-42A7-8429-BF8B8FF9D747}" destId="{07EA3BEF-4C03-4B3C-84B2-BF1BC34C9F30}" srcOrd="1" destOrd="0" parTransId="{4F53D8E3-351B-4811-9E34-83125E28705D}" sibTransId="{7CFE37D8-23D3-428E-948B-92414F114850}"/>
    <dgm:cxn modelId="{C7FB17CC-71C1-4401-B72F-48CA4A939841}" srcId="{76B74251-C21C-4459-BC10-AE0243887215}" destId="{37A32070-142C-496B-8321-CD0E21974553}" srcOrd="0" destOrd="0" parTransId="{1E75CD6C-6640-4556-936E-FDE269ECFE7D}" sibTransId="{DFF063A5-F778-4644-94C5-34C1DCE5AC6A}"/>
    <dgm:cxn modelId="{BAA3A93C-8B65-46F3-A433-1A4BDC010073}" type="presOf" srcId="{0511C74B-0D8D-4C43-A335-64200B63A60D}" destId="{BA567E3E-C11E-45B2-88D1-FDBE63B09E59}" srcOrd="0" destOrd="0" presId="urn:microsoft.com/office/officeart/2005/8/layout/vList5"/>
    <dgm:cxn modelId="{81F02105-2C9F-4116-A0E6-1B08B0E0A49A}" type="presOf" srcId="{37A32070-142C-496B-8321-CD0E21974553}" destId="{5594AFC8-8527-4062-B111-83B535DD91B5}" srcOrd="0" destOrd="0" presId="urn:microsoft.com/office/officeart/2005/8/layout/vList5"/>
    <dgm:cxn modelId="{362C3FA2-D3D8-49D0-AF0A-A87B204F0C21}" srcId="{0463B045-702A-42A7-8429-BF8B8FF9D747}" destId="{BF2489B6-1C18-48A6-873A-8ED8DC669204}" srcOrd="0" destOrd="0" parTransId="{4CC1186C-805F-46D7-992B-72FFCE65DFFE}" sibTransId="{D3037E77-7FFA-443B-B5D1-A2D596528FA0}"/>
    <dgm:cxn modelId="{6EEE194F-01C9-4DCE-B1DF-19608A5D5684}" type="presOf" srcId="{76B74251-C21C-4459-BC10-AE0243887215}" destId="{1636822E-3EBC-42EF-A897-706B3272C35F}" srcOrd="0" destOrd="0" presId="urn:microsoft.com/office/officeart/2005/8/layout/vList5"/>
    <dgm:cxn modelId="{1E158DB4-12F0-4660-B420-2367E5DD7EBC}" type="presParOf" srcId="{74414969-E446-49EE-8FAE-7D213F66CBC6}" destId="{0AD94724-BD71-4986-8AD5-DC7AEA9FEFEC}" srcOrd="0" destOrd="0" presId="urn:microsoft.com/office/officeart/2005/8/layout/vList5"/>
    <dgm:cxn modelId="{158EA698-E69A-42F2-80BF-85A5DCFF4D7B}" type="presParOf" srcId="{0AD94724-BD71-4986-8AD5-DC7AEA9FEFEC}" destId="{1636822E-3EBC-42EF-A897-706B3272C35F}" srcOrd="0" destOrd="0" presId="urn:microsoft.com/office/officeart/2005/8/layout/vList5"/>
    <dgm:cxn modelId="{53D20361-E987-4A12-8571-44717197A505}" type="presParOf" srcId="{0AD94724-BD71-4986-8AD5-DC7AEA9FEFEC}" destId="{5594AFC8-8527-4062-B111-83B535DD91B5}" srcOrd="1" destOrd="0" presId="urn:microsoft.com/office/officeart/2005/8/layout/vList5"/>
    <dgm:cxn modelId="{9FAF6CC1-DC6B-4260-B201-AC064B1F66D2}" type="presParOf" srcId="{74414969-E446-49EE-8FAE-7D213F66CBC6}" destId="{2C8D0859-4777-4301-A4CC-F059C811AB0D}" srcOrd="1" destOrd="0" presId="urn:microsoft.com/office/officeart/2005/8/layout/vList5"/>
    <dgm:cxn modelId="{58D10156-91ED-4245-A787-7D42CEA89B7E}" type="presParOf" srcId="{74414969-E446-49EE-8FAE-7D213F66CBC6}" destId="{F34DABCD-F991-4B32-9174-53463BF3FDF2}" srcOrd="2" destOrd="0" presId="urn:microsoft.com/office/officeart/2005/8/layout/vList5"/>
    <dgm:cxn modelId="{7D02EA7A-A8C5-4F66-86EB-8A74120C0EDE}" type="presParOf" srcId="{F34DABCD-F991-4B32-9174-53463BF3FDF2}" destId="{84CB0B12-52AE-4FE0-8A3F-4D1FAC407164}" srcOrd="0" destOrd="0" presId="urn:microsoft.com/office/officeart/2005/8/layout/vList5"/>
    <dgm:cxn modelId="{EA2A4ED1-3AF0-4D73-AE39-87B29CF8E335}" type="presParOf" srcId="{F34DABCD-F991-4B32-9174-53463BF3FDF2}" destId="{6C259A4C-320F-496C-A493-DF38BC7DD902}" srcOrd="1" destOrd="0" presId="urn:microsoft.com/office/officeart/2005/8/layout/vList5"/>
    <dgm:cxn modelId="{AD0BBAB5-2E62-40BF-806E-5F38DA0141EC}" type="presParOf" srcId="{74414969-E446-49EE-8FAE-7D213F66CBC6}" destId="{76E508A7-7F4C-45E2-A748-CB7497DBE4EB}" srcOrd="3" destOrd="0" presId="urn:microsoft.com/office/officeart/2005/8/layout/vList5"/>
    <dgm:cxn modelId="{DE8BAF90-1149-434D-BAD5-A45C74F5CE6B}" type="presParOf" srcId="{74414969-E446-49EE-8FAE-7D213F66CBC6}" destId="{524F0791-C6AF-4008-9C3A-3A49C6B3D987}" srcOrd="4" destOrd="0" presId="urn:microsoft.com/office/officeart/2005/8/layout/vList5"/>
    <dgm:cxn modelId="{2B173AF0-100E-4BFC-B6F2-453515194917}" type="presParOf" srcId="{524F0791-C6AF-4008-9C3A-3A49C6B3D987}" destId="{F13FA064-C02F-4F30-ACB8-D78A1389F9F8}" srcOrd="0" destOrd="0" presId="urn:microsoft.com/office/officeart/2005/8/layout/vList5"/>
    <dgm:cxn modelId="{52663AC9-CD3E-4732-B22D-E467A6D0F083}" type="presParOf" srcId="{524F0791-C6AF-4008-9C3A-3A49C6B3D987}" destId="{BA567E3E-C11E-45B2-88D1-FDBE63B09E5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7CF582-0057-4C63-9F0C-8BE09D8F746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DE46EE46-C7FB-49EA-AD08-023F7DE0A9CA}">
      <dgm:prSet phldrT="[Text]"/>
      <dgm:spPr/>
      <dgm:t>
        <a:bodyPr/>
        <a:lstStyle/>
        <a:p>
          <a:r>
            <a:rPr lang="en-GB" b="1" dirty="0" smtClean="0"/>
            <a:t>Deception</a:t>
          </a:r>
          <a:endParaRPr lang="en-GB" b="1" dirty="0"/>
        </a:p>
      </dgm:t>
    </dgm:pt>
    <dgm:pt modelId="{EF3A2498-10D9-4E18-9CFF-312CA4B69541}" type="parTrans" cxnId="{FFCE14E7-A939-4EDA-A859-CF3D24087B60}">
      <dgm:prSet/>
      <dgm:spPr/>
      <dgm:t>
        <a:bodyPr/>
        <a:lstStyle/>
        <a:p>
          <a:endParaRPr lang="en-GB"/>
        </a:p>
      </dgm:t>
    </dgm:pt>
    <dgm:pt modelId="{F8F0DA20-7CE7-4F0D-9102-C085AADA9902}" type="sibTrans" cxnId="{FFCE14E7-A939-4EDA-A859-CF3D24087B60}">
      <dgm:prSet/>
      <dgm:spPr/>
      <dgm:t>
        <a:bodyPr/>
        <a:lstStyle/>
        <a:p>
          <a:endParaRPr lang="en-GB"/>
        </a:p>
      </dgm:t>
    </dgm:pt>
    <dgm:pt modelId="{3BB2F91C-ADA1-4A20-BEC9-F699D9D94112}">
      <dgm:prSet phldrT="[Text]" custT="1"/>
      <dgm:spPr/>
      <dgm:t>
        <a:bodyPr/>
        <a:lstStyle/>
        <a:p>
          <a:r>
            <a:rPr lang="en-GB" sz="1600" b="1" dirty="0" smtClean="0"/>
            <a:t>The participants were told that the study was about the effect of punishment on learning and it was in fact about obedience.</a:t>
          </a:r>
          <a:endParaRPr lang="en-GB" sz="1600" b="1" dirty="0"/>
        </a:p>
      </dgm:t>
    </dgm:pt>
    <dgm:pt modelId="{068887E3-AA4E-4C96-8397-45F1B26BAD04}" type="parTrans" cxnId="{800A6B46-F3E5-4F09-89D4-B26B92ADE9A7}">
      <dgm:prSet/>
      <dgm:spPr/>
      <dgm:t>
        <a:bodyPr/>
        <a:lstStyle/>
        <a:p>
          <a:endParaRPr lang="en-GB"/>
        </a:p>
      </dgm:t>
    </dgm:pt>
    <dgm:pt modelId="{5C31E6C0-AF7B-4B65-8675-1CABE0D99E2B}" type="sibTrans" cxnId="{800A6B46-F3E5-4F09-89D4-B26B92ADE9A7}">
      <dgm:prSet/>
      <dgm:spPr/>
      <dgm:t>
        <a:bodyPr/>
        <a:lstStyle/>
        <a:p>
          <a:endParaRPr lang="en-GB"/>
        </a:p>
      </dgm:t>
    </dgm:pt>
    <dgm:pt modelId="{02D81EA4-97A3-4A9A-AB9E-F79CCC648641}">
      <dgm:prSet phldrT="[Text]"/>
      <dgm:spPr/>
      <dgm:t>
        <a:bodyPr/>
        <a:lstStyle/>
        <a:p>
          <a:r>
            <a:rPr lang="en-GB" dirty="0" smtClean="0"/>
            <a:t>Debriefing</a:t>
          </a:r>
          <a:endParaRPr lang="en-GB" dirty="0"/>
        </a:p>
      </dgm:t>
    </dgm:pt>
    <dgm:pt modelId="{373F8264-72B1-4765-9532-6C5E08547D9C}" type="parTrans" cxnId="{FA793D97-F957-4A81-ABC5-2AA4EF08D825}">
      <dgm:prSet/>
      <dgm:spPr/>
      <dgm:t>
        <a:bodyPr/>
        <a:lstStyle/>
        <a:p>
          <a:endParaRPr lang="en-GB"/>
        </a:p>
      </dgm:t>
    </dgm:pt>
    <dgm:pt modelId="{54E1064F-1D7A-49D4-A776-48A6409A1512}" type="sibTrans" cxnId="{FA793D97-F957-4A81-ABC5-2AA4EF08D825}">
      <dgm:prSet/>
      <dgm:spPr/>
      <dgm:t>
        <a:bodyPr/>
        <a:lstStyle/>
        <a:p>
          <a:endParaRPr lang="en-GB"/>
        </a:p>
      </dgm:t>
    </dgm:pt>
    <dgm:pt modelId="{1760B1D6-5691-4130-9C6E-E066D4B07F62}">
      <dgm:prSet phldrT="[Text]"/>
      <dgm:spPr/>
      <dgm:t>
        <a:bodyPr/>
        <a:lstStyle/>
        <a:p>
          <a:r>
            <a:rPr lang="en-GB" dirty="0" smtClean="0"/>
            <a:t>The participants were debriefed thoroughly and met Mr Wallace the learner.</a:t>
          </a:r>
          <a:endParaRPr lang="en-GB" dirty="0"/>
        </a:p>
      </dgm:t>
    </dgm:pt>
    <dgm:pt modelId="{F509CDD0-B848-49F0-98F7-18C995BC70BC}" type="parTrans" cxnId="{B4313C1E-FDE1-4A79-AAF6-FDEC2ED084E8}">
      <dgm:prSet/>
      <dgm:spPr/>
      <dgm:t>
        <a:bodyPr/>
        <a:lstStyle/>
        <a:p>
          <a:endParaRPr lang="en-GB"/>
        </a:p>
      </dgm:t>
    </dgm:pt>
    <dgm:pt modelId="{938E9CC6-8CD6-428D-9683-DCECEDB6232A}" type="sibTrans" cxnId="{B4313C1E-FDE1-4A79-AAF6-FDEC2ED084E8}">
      <dgm:prSet/>
      <dgm:spPr/>
      <dgm:t>
        <a:bodyPr/>
        <a:lstStyle/>
        <a:p>
          <a:endParaRPr lang="en-GB"/>
        </a:p>
      </dgm:t>
    </dgm:pt>
    <dgm:pt modelId="{3FFEF38E-534D-4197-B7F1-9EC4D24F13A0}">
      <dgm:prSet phldrT="[Text]" custT="1"/>
      <dgm:spPr/>
      <dgm:t>
        <a:bodyPr/>
        <a:lstStyle/>
        <a:p>
          <a:r>
            <a:rPr lang="en-GB" sz="1600" b="1" dirty="0" smtClean="0"/>
            <a:t>The participants did not know that Mr Wallace (the learner) was a confederate.</a:t>
          </a:r>
          <a:endParaRPr lang="en-GB" sz="1600" b="1" dirty="0"/>
        </a:p>
      </dgm:t>
    </dgm:pt>
    <dgm:pt modelId="{75952CF7-F568-40AD-829D-47FD4829F441}" type="parTrans" cxnId="{CE4F433F-12EF-47BB-AF4D-AD32059400F5}">
      <dgm:prSet/>
      <dgm:spPr/>
      <dgm:t>
        <a:bodyPr/>
        <a:lstStyle/>
        <a:p>
          <a:endParaRPr lang="en-GB"/>
        </a:p>
      </dgm:t>
    </dgm:pt>
    <dgm:pt modelId="{FAA2FE5C-FC8F-4DC0-8A19-733FD0D2C4B1}" type="sibTrans" cxnId="{CE4F433F-12EF-47BB-AF4D-AD32059400F5}">
      <dgm:prSet/>
      <dgm:spPr/>
      <dgm:t>
        <a:bodyPr/>
        <a:lstStyle/>
        <a:p>
          <a:endParaRPr lang="en-GB"/>
        </a:p>
      </dgm:t>
    </dgm:pt>
    <dgm:pt modelId="{268B4AD9-48C4-480F-AFE7-7BAFC7190FAF}">
      <dgm:prSet phldrT="[Text]" custT="1"/>
      <dgm:spPr/>
      <dgm:t>
        <a:bodyPr/>
        <a:lstStyle/>
        <a:p>
          <a:r>
            <a:rPr lang="en-GB" sz="1600" b="1" dirty="0" smtClean="0"/>
            <a:t>They were told that they administering real  electric shocks when they were not.</a:t>
          </a:r>
          <a:endParaRPr lang="en-GB" sz="1600" b="1" dirty="0"/>
        </a:p>
      </dgm:t>
    </dgm:pt>
    <dgm:pt modelId="{953F2A6B-D0CE-48F1-BFBC-F54A972D1816}" type="parTrans" cxnId="{83847277-9772-48CC-80E8-5C8664BC6A18}">
      <dgm:prSet/>
      <dgm:spPr/>
      <dgm:t>
        <a:bodyPr/>
        <a:lstStyle/>
        <a:p>
          <a:endParaRPr lang="en-GB"/>
        </a:p>
      </dgm:t>
    </dgm:pt>
    <dgm:pt modelId="{A341D2F5-97D0-4443-BDC4-0C07563659B2}" type="sibTrans" cxnId="{83847277-9772-48CC-80E8-5C8664BC6A18}">
      <dgm:prSet/>
      <dgm:spPr/>
      <dgm:t>
        <a:bodyPr/>
        <a:lstStyle/>
        <a:p>
          <a:endParaRPr lang="en-GB"/>
        </a:p>
      </dgm:t>
    </dgm:pt>
    <dgm:pt modelId="{83796C49-9E56-4910-A813-8CA9917DE0C2}">
      <dgm:prSet phldrT="[Text]"/>
      <dgm:spPr/>
      <dgm:t>
        <a:bodyPr/>
        <a:lstStyle/>
        <a:p>
          <a:r>
            <a:rPr lang="en-GB" dirty="0" smtClean="0"/>
            <a:t>They were also assessed by a psychiatrist a year later.</a:t>
          </a:r>
          <a:endParaRPr lang="en-GB" dirty="0"/>
        </a:p>
      </dgm:t>
    </dgm:pt>
    <dgm:pt modelId="{42681976-F836-4812-A350-A7C059B4C5B3}" type="parTrans" cxnId="{F429E3FE-806C-4DAB-AB12-C875488FC13D}">
      <dgm:prSet/>
      <dgm:spPr/>
      <dgm:t>
        <a:bodyPr/>
        <a:lstStyle/>
        <a:p>
          <a:endParaRPr lang="en-GB"/>
        </a:p>
      </dgm:t>
    </dgm:pt>
    <dgm:pt modelId="{0561C18D-B356-4CCD-8269-F906AF76392A}" type="sibTrans" cxnId="{F429E3FE-806C-4DAB-AB12-C875488FC13D}">
      <dgm:prSet/>
      <dgm:spPr/>
      <dgm:t>
        <a:bodyPr/>
        <a:lstStyle/>
        <a:p>
          <a:endParaRPr lang="en-GB"/>
        </a:p>
      </dgm:t>
    </dgm:pt>
    <dgm:pt modelId="{1F5A669C-5B55-49E0-A72B-B3D70462D344}" type="pres">
      <dgm:prSet presAssocID="{527CF582-0057-4C63-9F0C-8BE09D8F746B}" presName="Name0" presStyleCnt="0">
        <dgm:presLayoutVars>
          <dgm:dir/>
          <dgm:animLvl val="lvl"/>
          <dgm:resizeHandles val="exact"/>
        </dgm:presLayoutVars>
      </dgm:prSet>
      <dgm:spPr/>
      <dgm:t>
        <a:bodyPr/>
        <a:lstStyle/>
        <a:p>
          <a:endParaRPr lang="en-GB"/>
        </a:p>
      </dgm:t>
    </dgm:pt>
    <dgm:pt modelId="{F788B9D9-B20F-4CBC-91DA-AE0719204D27}" type="pres">
      <dgm:prSet presAssocID="{DE46EE46-C7FB-49EA-AD08-023F7DE0A9CA}" presName="linNode" presStyleCnt="0"/>
      <dgm:spPr/>
    </dgm:pt>
    <dgm:pt modelId="{41140610-A437-4E91-AC96-3EA40065218F}" type="pres">
      <dgm:prSet presAssocID="{DE46EE46-C7FB-49EA-AD08-023F7DE0A9CA}" presName="parentText" presStyleLbl="node1" presStyleIdx="0" presStyleCnt="2">
        <dgm:presLayoutVars>
          <dgm:chMax val="1"/>
          <dgm:bulletEnabled val="1"/>
        </dgm:presLayoutVars>
      </dgm:prSet>
      <dgm:spPr/>
      <dgm:t>
        <a:bodyPr/>
        <a:lstStyle/>
        <a:p>
          <a:endParaRPr lang="en-GB"/>
        </a:p>
      </dgm:t>
    </dgm:pt>
    <dgm:pt modelId="{687CAF8C-631A-475F-9B3D-47FCB8394D9C}" type="pres">
      <dgm:prSet presAssocID="{DE46EE46-C7FB-49EA-AD08-023F7DE0A9CA}" presName="descendantText" presStyleLbl="alignAccFollowNode1" presStyleIdx="0" presStyleCnt="2" custScaleY="137875">
        <dgm:presLayoutVars>
          <dgm:bulletEnabled val="1"/>
        </dgm:presLayoutVars>
      </dgm:prSet>
      <dgm:spPr/>
      <dgm:t>
        <a:bodyPr/>
        <a:lstStyle/>
        <a:p>
          <a:endParaRPr lang="en-GB"/>
        </a:p>
      </dgm:t>
    </dgm:pt>
    <dgm:pt modelId="{B709D31E-B1AA-4664-A49E-8C1276EBD8AC}" type="pres">
      <dgm:prSet presAssocID="{F8F0DA20-7CE7-4F0D-9102-C085AADA9902}" presName="sp" presStyleCnt="0"/>
      <dgm:spPr/>
    </dgm:pt>
    <dgm:pt modelId="{E389935A-5E81-4D98-BD1E-CD8BF48DAE7B}" type="pres">
      <dgm:prSet presAssocID="{02D81EA4-97A3-4A9A-AB9E-F79CCC648641}" presName="linNode" presStyleCnt="0"/>
      <dgm:spPr/>
    </dgm:pt>
    <dgm:pt modelId="{DE9FC8B8-2A6D-44C5-8291-3AF67B800D08}" type="pres">
      <dgm:prSet presAssocID="{02D81EA4-97A3-4A9A-AB9E-F79CCC648641}" presName="parentText" presStyleLbl="node1" presStyleIdx="1" presStyleCnt="2">
        <dgm:presLayoutVars>
          <dgm:chMax val="1"/>
          <dgm:bulletEnabled val="1"/>
        </dgm:presLayoutVars>
      </dgm:prSet>
      <dgm:spPr/>
      <dgm:t>
        <a:bodyPr/>
        <a:lstStyle/>
        <a:p>
          <a:endParaRPr lang="en-GB"/>
        </a:p>
      </dgm:t>
    </dgm:pt>
    <dgm:pt modelId="{FB9F56AB-40C7-4082-A00C-311ECBBB7BF6}" type="pres">
      <dgm:prSet presAssocID="{02D81EA4-97A3-4A9A-AB9E-F79CCC648641}" presName="descendantText" presStyleLbl="alignAccFollowNode1" presStyleIdx="1" presStyleCnt="2">
        <dgm:presLayoutVars>
          <dgm:bulletEnabled val="1"/>
        </dgm:presLayoutVars>
      </dgm:prSet>
      <dgm:spPr/>
      <dgm:t>
        <a:bodyPr/>
        <a:lstStyle/>
        <a:p>
          <a:endParaRPr lang="en-GB"/>
        </a:p>
      </dgm:t>
    </dgm:pt>
  </dgm:ptLst>
  <dgm:cxnLst>
    <dgm:cxn modelId="{CD512CA0-0898-4087-ABFD-5D1B3735C05E}" type="presOf" srcId="{83796C49-9E56-4910-A813-8CA9917DE0C2}" destId="{FB9F56AB-40C7-4082-A00C-311ECBBB7BF6}" srcOrd="0" destOrd="1" presId="urn:microsoft.com/office/officeart/2005/8/layout/vList5"/>
    <dgm:cxn modelId="{F429E3FE-806C-4DAB-AB12-C875488FC13D}" srcId="{02D81EA4-97A3-4A9A-AB9E-F79CCC648641}" destId="{83796C49-9E56-4910-A813-8CA9917DE0C2}" srcOrd="1" destOrd="0" parTransId="{42681976-F836-4812-A350-A7C059B4C5B3}" sibTransId="{0561C18D-B356-4CCD-8269-F906AF76392A}"/>
    <dgm:cxn modelId="{800A6B46-F3E5-4F09-89D4-B26B92ADE9A7}" srcId="{DE46EE46-C7FB-49EA-AD08-023F7DE0A9CA}" destId="{3BB2F91C-ADA1-4A20-BEC9-F699D9D94112}" srcOrd="0" destOrd="0" parTransId="{068887E3-AA4E-4C96-8397-45F1B26BAD04}" sibTransId="{5C31E6C0-AF7B-4B65-8675-1CABE0D99E2B}"/>
    <dgm:cxn modelId="{1073945E-789C-4F24-B167-6F7B225E2668}" type="presOf" srcId="{268B4AD9-48C4-480F-AFE7-7BAFC7190FAF}" destId="{687CAF8C-631A-475F-9B3D-47FCB8394D9C}" srcOrd="0" destOrd="2" presId="urn:microsoft.com/office/officeart/2005/8/layout/vList5"/>
    <dgm:cxn modelId="{CE4F433F-12EF-47BB-AF4D-AD32059400F5}" srcId="{DE46EE46-C7FB-49EA-AD08-023F7DE0A9CA}" destId="{3FFEF38E-534D-4197-B7F1-9EC4D24F13A0}" srcOrd="1" destOrd="0" parTransId="{75952CF7-F568-40AD-829D-47FD4829F441}" sibTransId="{FAA2FE5C-FC8F-4DC0-8A19-733FD0D2C4B1}"/>
    <dgm:cxn modelId="{FA793D97-F957-4A81-ABC5-2AA4EF08D825}" srcId="{527CF582-0057-4C63-9F0C-8BE09D8F746B}" destId="{02D81EA4-97A3-4A9A-AB9E-F79CCC648641}" srcOrd="1" destOrd="0" parTransId="{373F8264-72B1-4765-9532-6C5E08547D9C}" sibTransId="{54E1064F-1D7A-49D4-A776-48A6409A1512}"/>
    <dgm:cxn modelId="{83847277-9772-48CC-80E8-5C8664BC6A18}" srcId="{DE46EE46-C7FB-49EA-AD08-023F7DE0A9CA}" destId="{268B4AD9-48C4-480F-AFE7-7BAFC7190FAF}" srcOrd="2" destOrd="0" parTransId="{953F2A6B-D0CE-48F1-BFBC-F54A972D1816}" sibTransId="{A341D2F5-97D0-4443-BDC4-0C07563659B2}"/>
    <dgm:cxn modelId="{79C033B1-1867-44B5-BCC1-F74D593BFE53}" type="presOf" srcId="{1760B1D6-5691-4130-9C6E-E066D4B07F62}" destId="{FB9F56AB-40C7-4082-A00C-311ECBBB7BF6}" srcOrd="0" destOrd="0" presId="urn:microsoft.com/office/officeart/2005/8/layout/vList5"/>
    <dgm:cxn modelId="{B4313C1E-FDE1-4A79-AAF6-FDEC2ED084E8}" srcId="{02D81EA4-97A3-4A9A-AB9E-F79CCC648641}" destId="{1760B1D6-5691-4130-9C6E-E066D4B07F62}" srcOrd="0" destOrd="0" parTransId="{F509CDD0-B848-49F0-98F7-18C995BC70BC}" sibTransId="{938E9CC6-8CD6-428D-9683-DCECEDB6232A}"/>
    <dgm:cxn modelId="{FFCE14E7-A939-4EDA-A859-CF3D24087B60}" srcId="{527CF582-0057-4C63-9F0C-8BE09D8F746B}" destId="{DE46EE46-C7FB-49EA-AD08-023F7DE0A9CA}" srcOrd="0" destOrd="0" parTransId="{EF3A2498-10D9-4E18-9CFF-312CA4B69541}" sibTransId="{F8F0DA20-7CE7-4F0D-9102-C085AADA9902}"/>
    <dgm:cxn modelId="{044AB51F-65E6-4EE3-9619-600E0857B18F}" type="presOf" srcId="{DE46EE46-C7FB-49EA-AD08-023F7DE0A9CA}" destId="{41140610-A437-4E91-AC96-3EA40065218F}" srcOrd="0" destOrd="0" presId="urn:microsoft.com/office/officeart/2005/8/layout/vList5"/>
    <dgm:cxn modelId="{7264BA7D-26EF-4038-899D-98AA813C57CF}" type="presOf" srcId="{527CF582-0057-4C63-9F0C-8BE09D8F746B}" destId="{1F5A669C-5B55-49E0-A72B-B3D70462D344}" srcOrd="0" destOrd="0" presId="urn:microsoft.com/office/officeart/2005/8/layout/vList5"/>
    <dgm:cxn modelId="{21034DCD-08B1-48F9-AB82-7213ACDBB41B}" type="presOf" srcId="{02D81EA4-97A3-4A9A-AB9E-F79CCC648641}" destId="{DE9FC8B8-2A6D-44C5-8291-3AF67B800D08}" srcOrd="0" destOrd="0" presId="urn:microsoft.com/office/officeart/2005/8/layout/vList5"/>
    <dgm:cxn modelId="{F8C16968-A508-45BA-A522-BC25039A1BAA}" type="presOf" srcId="{3BB2F91C-ADA1-4A20-BEC9-F699D9D94112}" destId="{687CAF8C-631A-475F-9B3D-47FCB8394D9C}" srcOrd="0" destOrd="0" presId="urn:microsoft.com/office/officeart/2005/8/layout/vList5"/>
    <dgm:cxn modelId="{B6AF68EA-8891-48B6-8EEA-6D9682F71A41}" type="presOf" srcId="{3FFEF38E-534D-4197-B7F1-9EC4D24F13A0}" destId="{687CAF8C-631A-475F-9B3D-47FCB8394D9C}" srcOrd="0" destOrd="1" presId="urn:microsoft.com/office/officeart/2005/8/layout/vList5"/>
    <dgm:cxn modelId="{72E5D6DD-B93D-41B5-AF77-54BC4C4F95A4}" type="presParOf" srcId="{1F5A669C-5B55-49E0-A72B-B3D70462D344}" destId="{F788B9D9-B20F-4CBC-91DA-AE0719204D27}" srcOrd="0" destOrd="0" presId="urn:microsoft.com/office/officeart/2005/8/layout/vList5"/>
    <dgm:cxn modelId="{202D0F56-549C-46F1-B9E2-5E3976A07571}" type="presParOf" srcId="{F788B9D9-B20F-4CBC-91DA-AE0719204D27}" destId="{41140610-A437-4E91-AC96-3EA40065218F}" srcOrd="0" destOrd="0" presId="urn:microsoft.com/office/officeart/2005/8/layout/vList5"/>
    <dgm:cxn modelId="{9D0668A4-20EB-4A3B-BCE9-AE1ADE337EE3}" type="presParOf" srcId="{F788B9D9-B20F-4CBC-91DA-AE0719204D27}" destId="{687CAF8C-631A-475F-9B3D-47FCB8394D9C}" srcOrd="1" destOrd="0" presId="urn:microsoft.com/office/officeart/2005/8/layout/vList5"/>
    <dgm:cxn modelId="{1AD3E010-5C9A-4C49-850E-A784E1162FA5}" type="presParOf" srcId="{1F5A669C-5B55-49E0-A72B-B3D70462D344}" destId="{B709D31E-B1AA-4664-A49E-8C1276EBD8AC}" srcOrd="1" destOrd="0" presId="urn:microsoft.com/office/officeart/2005/8/layout/vList5"/>
    <dgm:cxn modelId="{03889AA6-2C54-485C-A71C-1698E2591323}" type="presParOf" srcId="{1F5A669C-5B55-49E0-A72B-B3D70462D344}" destId="{E389935A-5E81-4D98-BD1E-CD8BF48DAE7B}" srcOrd="2" destOrd="0" presId="urn:microsoft.com/office/officeart/2005/8/layout/vList5"/>
    <dgm:cxn modelId="{409074F5-ECC1-4B55-B13F-82307AB37F4E}" type="presParOf" srcId="{E389935A-5E81-4D98-BD1E-CD8BF48DAE7B}" destId="{DE9FC8B8-2A6D-44C5-8291-3AF67B800D08}" srcOrd="0" destOrd="0" presId="urn:microsoft.com/office/officeart/2005/8/layout/vList5"/>
    <dgm:cxn modelId="{AE841CFF-CC49-4973-88CB-55484BEBCF9B}" type="presParOf" srcId="{E389935A-5E81-4D98-BD1E-CD8BF48DAE7B}" destId="{FB9F56AB-40C7-4082-A00C-311ECBBB7BF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11F05B-FDD9-4A51-BDEA-D6D3BC7E77CA}">
      <dsp:nvSpPr>
        <dsp:cNvPr id="0" name=""/>
        <dsp:cNvSpPr/>
      </dsp:nvSpPr>
      <dsp:spPr>
        <a:xfrm rot="5400000">
          <a:off x="4168458" y="-1391391"/>
          <a:ext cx="1456170" cy="46085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smtClean="0">
              <a:effectLst>
                <a:outerShdw blurRad="38100" dist="38100" dir="2700000" algn="tl">
                  <a:srgbClr val="000000">
                    <a:alpha val="43137"/>
                  </a:srgbClr>
                </a:outerShdw>
              </a:effectLst>
            </a:rPr>
            <a:t>Refers to instances where a person may agree in public with a group of people but the person actually privately disagrees with the group’s viewpoint or behaviour. This type of conformity therefore </a:t>
          </a:r>
          <a:r>
            <a:rPr lang="en-GB" sz="1400" b="1" kern="1200" dirty="0" smtClean="0">
              <a:solidFill>
                <a:srgbClr val="FF0000"/>
              </a:solidFill>
              <a:effectLst>
                <a:outerShdw blurRad="38100" dist="38100" dir="2700000" algn="tl">
                  <a:srgbClr val="000000">
                    <a:alpha val="43137"/>
                  </a:srgbClr>
                </a:outerShdw>
              </a:effectLst>
            </a:rPr>
            <a:t>does not lead to a change in a person’s private beliefs and is temporary.</a:t>
          </a:r>
          <a:endParaRPr lang="en-GB" sz="1400" kern="1200" dirty="0">
            <a:solidFill>
              <a:srgbClr val="FF0000"/>
            </a:solidFill>
            <a:effectLst>
              <a:outerShdw blurRad="38100" dist="38100" dir="2700000" algn="tl">
                <a:srgbClr val="000000">
                  <a:alpha val="43137"/>
                </a:srgbClr>
              </a:outerShdw>
            </a:effectLst>
          </a:endParaRPr>
        </a:p>
      </dsp:txBody>
      <dsp:txXfrm rot="5400000">
        <a:off x="4168458" y="-1391391"/>
        <a:ext cx="1456170" cy="4608512"/>
      </dsp:txXfrm>
    </dsp:sp>
    <dsp:sp modelId="{63E2D44E-4862-4246-83C4-242365137566}">
      <dsp:nvSpPr>
        <dsp:cNvPr id="0" name=""/>
        <dsp:cNvSpPr/>
      </dsp:nvSpPr>
      <dsp:spPr>
        <a:xfrm>
          <a:off x="0" y="0"/>
          <a:ext cx="2592288" cy="1820212"/>
        </a:xfrm>
        <a:prstGeom prst="roundRect">
          <a:avLst/>
        </a:prstGeom>
        <a:solidFill>
          <a:srgbClr val="503A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solidFill>
              <a:effectLst>
                <a:outerShdw blurRad="38100" dist="38100" dir="2700000" algn="tl">
                  <a:srgbClr val="000000">
                    <a:alpha val="43137"/>
                  </a:srgbClr>
                </a:outerShdw>
              </a:effectLst>
            </a:rPr>
            <a:t>Compliance</a:t>
          </a:r>
          <a:endParaRPr lang="en-GB" sz="2800" b="1" kern="1200" dirty="0">
            <a:solidFill>
              <a:schemeClr val="tx1"/>
            </a:solidFill>
            <a:effectLst>
              <a:outerShdw blurRad="38100" dist="38100" dir="2700000" algn="tl">
                <a:srgbClr val="000000">
                  <a:alpha val="43137"/>
                </a:srgbClr>
              </a:outerShdw>
            </a:effectLst>
          </a:endParaRPr>
        </a:p>
      </dsp:txBody>
      <dsp:txXfrm>
        <a:off x="0" y="0"/>
        <a:ext cx="2592288" cy="1820212"/>
      </dsp:txXfrm>
    </dsp:sp>
    <dsp:sp modelId="{2AD92C68-0626-4D83-A565-1C0320F0048A}">
      <dsp:nvSpPr>
        <dsp:cNvPr id="0" name=""/>
        <dsp:cNvSpPr/>
      </dsp:nvSpPr>
      <dsp:spPr>
        <a:xfrm rot="5400000">
          <a:off x="4168458" y="519832"/>
          <a:ext cx="1456170" cy="46085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solidFill>
                <a:schemeClr val="tx1"/>
              </a:solidFill>
              <a:effectLst>
                <a:outerShdw blurRad="38100" dist="38100" dir="2700000" algn="tl">
                  <a:srgbClr val="000000">
                    <a:alpha val="43137"/>
                  </a:srgbClr>
                </a:outerShdw>
              </a:effectLst>
            </a:rPr>
            <a:t>Refers to instances when the individual takes on the views of a group they join or they admire.  </a:t>
          </a:r>
          <a:r>
            <a:rPr lang="en-GB" sz="1600" b="1" kern="1200" dirty="0" smtClean="0">
              <a:solidFill>
                <a:srgbClr val="FF0000"/>
              </a:solidFill>
              <a:effectLst>
                <a:outerShdw blurRad="38100" dist="38100" dir="2700000" algn="tl">
                  <a:srgbClr val="000000">
                    <a:alpha val="43137"/>
                  </a:srgbClr>
                </a:outerShdw>
              </a:effectLst>
            </a:rPr>
            <a:t>It does not necessarily result in a change of a person’s private beliefs.</a:t>
          </a:r>
          <a:endParaRPr lang="en-GB" sz="1600" kern="1200" dirty="0">
            <a:solidFill>
              <a:srgbClr val="FF0000"/>
            </a:solidFill>
          </a:endParaRPr>
        </a:p>
      </dsp:txBody>
      <dsp:txXfrm rot="5400000">
        <a:off x="4168458" y="519832"/>
        <a:ext cx="1456170" cy="4608512"/>
      </dsp:txXfrm>
    </dsp:sp>
    <dsp:sp modelId="{E410FE65-73FC-4A55-8956-CA27A795830F}">
      <dsp:nvSpPr>
        <dsp:cNvPr id="0" name=""/>
        <dsp:cNvSpPr/>
      </dsp:nvSpPr>
      <dsp:spPr>
        <a:xfrm>
          <a:off x="0" y="1913981"/>
          <a:ext cx="2592288" cy="1820212"/>
        </a:xfrm>
        <a:prstGeom prst="roundRect">
          <a:avLst/>
        </a:prstGeom>
        <a:solidFill>
          <a:srgbClr val="2A18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tx1"/>
              </a:solidFill>
              <a:effectLst>
                <a:outerShdw blurRad="38100" dist="38100" dir="2700000" algn="tl">
                  <a:srgbClr val="000000">
                    <a:alpha val="43137"/>
                  </a:srgbClr>
                </a:outerShdw>
              </a:effectLst>
            </a:rPr>
            <a:t>Identification</a:t>
          </a:r>
          <a:endParaRPr lang="en-GB" sz="2700" kern="1200" dirty="0">
            <a:solidFill>
              <a:srgbClr val="FF0000"/>
            </a:solidFill>
          </a:endParaRPr>
        </a:p>
      </dsp:txBody>
      <dsp:txXfrm>
        <a:off x="0" y="1913981"/>
        <a:ext cx="2592288" cy="1820212"/>
      </dsp:txXfrm>
    </dsp:sp>
    <dsp:sp modelId="{008C3F4F-6C71-4492-B82C-78203C09B8B7}">
      <dsp:nvSpPr>
        <dsp:cNvPr id="0" name=""/>
        <dsp:cNvSpPr/>
      </dsp:nvSpPr>
      <dsp:spPr>
        <a:xfrm rot="5400000">
          <a:off x="4168458" y="2431055"/>
          <a:ext cx="1456170" cy="46085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b="1" kern="1200" dirty="0" smtClean="0">
              <a:effectLst>
                <a:outerShdw blurRad="38100" dist="38100" dir="2700000" algn="tl">
                  <a:srgbClr val="000000">
                    <a:alpha val="43137"/>
                  </a:srgbClr>
                </a:outerShdw>
              </a:effectLst>
            </a:rPr>
            <a:t>refers to instances where a person behaves or agrees with a group of people because they have actually accepted the group’s point of view or beliefs. This type of conformity does result in a change in the  </a:t>
          </a:r>
          <a:r>
            <a:rPr lang="en-GB" sz="1300" b="1" kern="1200" dirty="0" smtClean="0">
              <a:solidFill>
                <a:srgbClr val="FF0000"/>
              </a:solidFill>
              <a:effectLst>
                <a:outerShdw blurRad="38100" dist="38100" dir="2700000" algn="tl">
                  <a:srgbClr val="000000">
                    <a:alpha val="43137"/>
                  </a:srgbClr>
                </a:outerShdw>
              </a:effectLst>
            </a:rPr>
            <a:t>persons’ private beliefs and attitudes as a result it may have longer lasting effects than public compliance (conversion).</a:t>
          </a:r>
          <a:endParaRPr lang="en-GB" sz="1300" kern="1200" dirty="0">
            <a:effectLst>
              <a:outerShdw blurRad="38100" dist="38100" dir="2700000" algn="tl">
                <a:srgbClr val="000000">
                  <a:alpha val="43137"/>
                </a:srgbClr>
              </a:outerShdw>
            </a:effectLst>
          </a:endParaRPr>
        </a:p>
      </dsp:txBody>
      <dsp:txXfrm rot="5400000">
        <a:off x="4168458" y="2431055"/>
        <a:ext cx="1456170" cy="4608512"/>
      </dsp:txXfrm>
    </dsp:sp>
    <dsp:sp modelId="{65B7C290-D87F-470F-85F3-1A5B34F3A7D2}">
      <dsp:nvSpPr>
        <dsp:cNvPr id="0" name=""/>
        <dsp:cNvSpPr/>
      </dsp:nvSpPr>
      <dsp:spPr>
        <a:xfrm>
          <a:off x="0" y="3825205"/>
          <a:ext cx="2592288" cy="1820212"/>
        </a:xfrm>
        <a:prstGeom prst="roundRect">
          <a:avLst/>
        </a:prstGeom>
        <a:solidFill>
          <a:srgbClr val="1812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tx1"/>
              </a:solidFill>
              <a:effectLst>
                <a:outerShdw blurRad="38100" dist="38100" dir="2700000" algn="tl">
                  <a:srgbClr val="000000">
                    <a:alpha val="43137"/>
                  </a:srgbClr>
                </a:outerShdw>
              </a:effectLst>
            </a:rPr>
            <a:t>Internalisation</a:t>
          </a:r>
          <a:endParaRPr lang="en-GB" sz="2700" b="1" kern="1200" dirty="0">
            <a:solidFill>
              <a:schemeClr val="tx1"/>
            </a:solidFill>
            <a:effectLst>
              <a:outerShdw blurRad="38100" dist="38100" dir="2700000" algn="tl">
                <a:srgbClr val="000000">
                  <a:alpha val="43137"/>
                </a:srgbClr>
              </a:outerShdw>
            </a:effectLst>
          </a:endParaRPr>
        </a:p>
      </dsp:txBody>
      <dsp:txXfrm>
        <a:off x="0" y="3825205"/>
        <a:ext cx="2592288" cy="18202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ABA03F-753F-4E7F-B3CC-93DF584FA6F0}">
      <dsp:nvSpPr>
        <dsp:cNvPr id="0" name=""/>
        <dsp:cNvSpPr/>
      </dsp:nvSpPr>
      <dsp:spPr>
        <a:xfrm>
          <a:off x="0" y="0"/>
          <a:ext cx="6360368" cy="2167223"/>
        </a:xfrm>
        <a:prstGeom prst="roundRect">
          <a:avLst>
            <a:gd name="adj" fmla="val 10000"/>
          </a:avLst>
        </a:prstGeom>
        <a:gradFill rotWithShape="0">
          <a:gsLst>
            <a:gs pos="0">
              <a:srgbClr val="FFF200"/>
            </a:gs>
            <a:gs pos="45000">
              <a:srgbClr val="FF7A00"/>
            </a:gs>
            <a:gs pos="70000">
              <a:srgbClr val="FF0300"/>
            </a:gs>
            <a:gs pos="100000">
              <a:srgbClr val="4D0808"/>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solidFill>
                <a:srgbClr val="18126C"/>
              </a:solidFill>
              <a:effectLst>
                <a:outerShdw blurRad="38100" dist="38100" dir="2700000" algn="tl">
                  <a:srgbClr val="000000">
                    <a:alpha val="43137"/>
                  </a:srgbClr>
                </a:outerShdw>
              </a:effectLst>
            </a:rPr>
            <a:t>Normative influence </a:t>
          </a:r>
        </a:p>
        <a:p>
          <a:pPr lvl="0" algn="l" defTabSz="1066800">
            <a:lnSpc>
              <a:spcPct val="90000"/>
            </a:lnSpc>
            <a:spcBef>
              <a:spcPct val="0"/>
            </a:spcBef>
            <a:spcAft>
              <a:spcPct val="35000"/>
            </a:spcAft>
          </a:pPr>
          <a:r>
            <a:rPr lang="en-GB" sz="2000" b="1" kern="1200" dirty="0" smtClean="0"/>
            <a:t>This refers to instances where someone conforms in order to fit in and gain approval or avoid disapproval from other group members. Leads to conformity.</a:t>
          </a:r>
          <a:endParaRPr lang="en-GB" sz="2000" kern="1200" dirty="0"/>
        </a:p>
      </dsp:txBody>
      <dsp:txXfrm>
        <a:off x="1488795" y="0"/>
        <a:ext cx="4871572" cy="2167223"/>
      </dsp:txXfrm>
    </dsp:sp>
    <dsp:sp modelId="{6E7357E1-2F0B-4D67-93C5-F0804B65A4A3}">
      <dsp:nvSpPr>
        <dsp:cNvPr id="0" name=""/>
        <dsp:cNvSpPr/>
      </dsp:nvSpPr>
      <dsp:spPr>
        <a:xfrm>
          <a:off x="216722" y="216722"/>
          <a:ext cx="1272073" cy="173377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6065B-D23B-41E7-B0CA-A3BDF8171602}">
      <dsp:nvSpPr>
        <dsp:cNvPr id="0" name=""/>
        <dsp:cNvSpPr/>
      </dsp:nvSpPr>
      <dsp:spPr>
        <a:xfrm>
          <a:off x="0" y="2383945"/>
          <a:ext cx="6360368" cy="2167223"/>
        </a:xfrm>
        <a:prstGeom prst="roundRect">
          <a:avLst>
            <a:gd name="adj" fmla="val 10000"/>
          </a:avLst>
        </a:prstGeom>
        <a:gradFill rotWithShape="0">
          <a:gsLst>
            <a:gs pos="0">
              <a:srgbClr val="FFF200"/>
            </a:gs>
            <a:gs pos="45000">
              <a:srgbClr val="FF7A00"/>
            </a:gs>
            <a:gs pos="70000">
              <a:srgbClr val="FF0300"/>
            </a:gs>
            <a:gs pos="100000">
              <a:srgbClr val="4D0808"/>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solidFill>
                <a:srgbClr val="18126C"/>
              </a:solidFill>
              <a:effectLst>
                <a:outerShdw blurRad="38100" dist="38100" dir="2700000" algn="tl">
                  <a:srgbClr val="000000">
                    <a:alpha val="43137"/>
                  </a:srgbClr>
                </a:outerShdw>
              </a:effectLst>
              <a:cs typeface="Andalus" pitchFamily="2" charset="-78"/>
            </a:rPr>
            <a:t>Informational  social influence</a:t>
          </a:r>
        </a:p>
        <a:p>
          <a:pPr lvl="0" algn="l" defTabSz="1066800">
            <a:lnSpc>
              <a:spcPct val="90000"/>
            </a:lnSpc>
            <a:spcBef>
              <a:spcPct val="0"/>
            </a:spcBef>
            <a:spcAft>
              <a:spcPct val="35000"/>
            </a:spcAft>
          </a:pPr>
          <a:r>
            <a:rPr lang="en-GB" sz="2000" b="1" kern="1200" dirty="0" smtClean="0">
              <a:effectLst>
                <a:outerShdw blurRad="38100" dist="38100" dir="2700000" algn="tl">
                  <a:srgbClr val="000000">
                    <a:alpha val="43137"/>
                  </a:srgbClr>
                </a:outerShdw>
              </a:effectLst>
              <a:cs typeface="Andalus" pitchFamily="2" charset="-78"/>
            </a:rPr>
            <a:t> </a:t>
          </a:r>
          <a:r>
            <a:rPr lang="en-GB" sz="2000" b="1" kern="1200" dirty="0" smtClean="0"/>
            <a:t>This refers to instances where people conform because they are uncertain about what to do in a particular situation, so they look to others for guidance. This explanation tends to lead to internalisation. </a:t>
          </a:r>
          <a:endParaRPr lang="en-GB" sz="2000" kern="1200" dirty="0"/>
        </a:p>
      </dsp:txBody>
      <dsp:txXfrm>
        <a:off x="1488795" y="2383945"/>
        <a:ext cx="4871572" cy="2167223"/>
      </dsp:txXfrm>
    </dsp:sp>
    <dsp:sp modelId="{056661CC-659A-4D09-96C3-74D0F1012AC9}">
      <dsp:nvSpPr>
        <dsp:cNvPr id="0" name=""/>
        <dsp:cNvSpPr/>
      </dsp:nvSpPr>
      <dsp:spPr>
        <a:xfrm>
          <a:off x="216722" y="2600667"/>
          <a:ext cx="1272073" cy="173377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4AFC8-8527-4062-B111-83B535DD91B5}">
      <dsp:nvSpPr>
        <dsp:cNvPr id="0" name=""/>
        <dsp:cNvSpPr/>
      </dsp:nvSpPr>
      <dsp:spPr>
        <a:xfrm rot="5400000">
          <a:off x="4181475" y="-1471808"/>
          <a:ext cx="1266457" cy="453148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b="1" kern="1200" dirty="0" smtClean="0"/>
            <a:t>Psychological harm (stress during the study) and learning something unpleasant about themselves but a year later did not present any long-lasting effects. Most said they were pleased that they had taken part.</a:t>
          </a:r>
          <a:endParaRPr lang="en-GB" sz="1500" b="1" kern="1200" dirty="0"/>
        </a:p>
      </dsp:txBody>
      <dsp:txXfrm rot="5400000">
        <a:off x="4181475" y="-1471808"/>
        <a:ext cx="1266457" cy="4531486"/>
      </dsp:txXfrm>
    </dsp:sp>
    <dsp:sp modelId="{1636822E-3EBC-42EF-A897-706B3272C35F}">
      <dsp:nvSpPr>
        <dsp:cNvPr id="0" name=""/>
        <dsp:cNvSpPr/>
      </dsp:nvSpPr>
      <dsp:spPr>
        <a:xfrm>
          <a:off x="0" y="2398"/>
          <a:ext cx="2548961" cy="158307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t>Protection of participants</a:t>
          </a:r>
          <a:endParaRPr lang="en-GB" sz="2800" b="1" kern="1200" dirty="0"/>
        </a:p>
      </dsp:txBody>
      <dsp:txXfrm>
        <a:off x="0" y="2398"/>
        <a:ext cx="2548961" cy="1583071"/>
      </dsp:txXfrm>
    </dsp:sp>
    <dsp:sp modelId="{6C259A4C-320F-496C-A493-DF38BC7DD902}">
      <dsp:nvSpPr>
        <dsp:cNvPr id="0" name=""/>
        <dsp:cNvSpPr/>
      </dsp:nvSpPr>
      <dsp:spPr>
        <a:xfrm rot="5400000">
          <a:off x="4181475" y="190416"/>
          <a:ext cx="1266457" cy="4531486"/>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marR="0" lvl="1" indent="0" algn="l" defTabSz="577850" eaLnBrk="1" fontAlgn="auto" latinLnBrk="0" hangingPunct="1">
            <a:lnSpc>
              <a:spcPct val="90000"/>
            </a:lnSpc>
            <a:spcBef>
              <a:spcPct val="0"/>
            </a:spcBef>
            <a:spcAft>
              <a:spcPct val="15000"/>
            </a:spcAft>
            <a:buClrTx/>
            <a:buSzTx/>
            <a:buFontTx/>
            <a:buChar char="••"/>
            <a:tabLst/>
            <a:defRPr/>
          </a:pPr>
          <a:r>
            <a:rPr lang="en-GB" sz="1600" b="1" kern="1200" dirty="0" smtClean="0"/>
            <a:t>The participants gave consent to take part but it was not informed consent as they were not told the real aim of the study.</a:t>
          </a:r>
        </a:p>
        <a:p>
          <a:pPr marL="114300" lvl="1" indent="0" algn="l" defTabSz="577850">
            <a:lnSpc>
              <a:spcPct val="90000"/>
            </a:lnSpc>
            <a:spcBef>
              <a:spcPct val="0"/>
            </a:spcBef>
            <a:spcAft>
              <a:spcPct val="15000"/>
            </a:spcAft>
            <a:buChar char="••"/>
          </a:pPr>
          <a:endParaRPr lang="en-GB" sz="1200" kern="1200" dirty="0"/>
        </a:p>
        <a:p>
          <a:pPr marL="114300" lvl="1" indent="0" algn="l" defTabSz="577850">
            <a:lnSpc>
              <a:spcPct val="90000"/>
            </a:lnSpc>
            <a:spcBef>
              <a:spcPct val="0"/>
            </a:spcBef>
            <a:spcAft>
              <a:spcPct val="15000"/>
            </a:spcAft>
            <a:buChar char="••"/>
          </a:pPr>
          <a:endParaRPr lang="en-GB" sz="1200" kern="1200" dirty="0"/>
        </a:p>
      </dsp:txBody>
      <dsp:txXfrm rot="5400000">
        <a:off x="4181475" y="190416"/>
        <a:ext cx="1266457" cy="4531486"/>
      </dsp:txXfrm>
    </dsp:sp>
    <dsp:sp modelId="{84CB0B12-52AE-4FE0-8A3F-4D1FAC407164}">
      <dsp:nvSpPr>
        <dsp:cNvPr id="0" name=""/>
        <dsp:cNvSpPr/>
      </dsp:nvSpPr>
      <dsp:spPr>
        <a:xfrm>
          <a:off x="0" y="1664624"/>
          <a:ext cx="2548961" cy="1583071"/>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b="1" kern="1200" dirty="0" smtClean="0"/>
            <a:t>Consent</a:t>
          </a:r>
          <a:endParaRPr lang="en-GB" sz="3300" b="1" kern="1200" dirty="0"/>
        </a:p>
      </dsp:txBody>
      <dsp:txXfrm>
        <a:off x="0" y="1664624"/>
        <a:ext cx="2548961" cy="1583071"/>
      </dsp:txXfrm>
    </dsp:sp>
    <dsp:sp modelId="{BA567E3E-C11E-45B2-88D1-FDBE63B09E59}">
      <dsp:nvSpPr>
        <dsp:cNvPr id="0" name=""/>
        <dsp:cNvSpPr/>
      </dsp:nvSpPr>
      <dsp:spPr>
        <a:xfrm rot="5400000">
          <a:off x="4181475" y="1852642"/>
          <a:ext cx="1266457" cy="4531486"/>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t>The participants could withdraw before reaching 450V and 35% of them did but the experimenter put them to continue using prods such as “the experiment require that you continue” and “you have no choice”.</a:t>
          </a:r>
          <a:endParaRPr lang="en-GB" sz="1600" b="1" kern="1200" dirty="0"/>
        </a:p>
      </dsp:txBody>
      <dsp:txXfrm rot="5400000">
        <a:off x="4181475" y="1852642"/>
        <a:ext cx="1266457" cy="4531486"/>
      </dsp:txXfrm>
    </dsp:sp>
    <dsp:sp modelId="{F13FA064-C02F-4F30-ACB8-D78A1389F9F8}">
      <dsp:nvSpPr>
        <dsp:cNvPr id="0" name=""/>
        <dsp:cNvSpPr/>
      </dsp:nvSpPr>
      <dsp:spPr>
        <a:xfrm>
          <a:off x="0" y="3326849"/>
          <a:ext cx="2548961" cy="158307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smtClean="0"/>
            <a:t> </a:t>
          </a:r>
          <a:r>
            <a:rPr lang="en-GB" sz="3300" b="1" kern="1200" dirty="0" smtClean="0"/>
            <a:t>Withdrawal </a:t>
          </a:r>
          <a:endParaRPr lang="en-GB" sz="3300" b="1" kern="1200" dirty="0"/>
        </a:p>
      </dsp:txBody>
      <dsp:txXfrm>
        <a:off x="0" y="3326849"/>
        <a:ext cx="2548961" cy="15830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7CAF8C-631A-475F-9B3D-47FCB8394D9C}">
      <dsp:nvSpPr>
        <dsp:cNvPr id="0" name=""/>
        <dsp:cNvSpPr/>
      </dsp:nvSpPr>
      <dsp:spPr>
        <a:xfrm rot="5400000">
          <a:off x="4438015" y="-1536995"/>
          <a:ext cx="2081516" cy="515649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t>The participants were told that the study was about the effect of punishment on learning and it was in fact about obedience.</a:t>
          </a:r>
          <a:endParaRPr lang="en-GB" sz="1600" b="1" kern="1200" dirty="0"/>
        </a:p>
        <a:p>
          <a:pPr marL="171450" lvl="1" indent="-171450" algn="l" defTabSz="711200">
            <a:lnSpc>
              <a:spcPct val="90000"/>
            </a:lnSpc>
            <a:spcBef>
              <a:spcPct val="0"/>
            </a:spcBef>
            <a:spcAft>
              <a:spcPct val="15000"/>
            </a:spcAft>
            <a:buChar char="••"/>
          </a:pPr>
          <a:r>
            <a:rPr lang="en-GB" sz="1600" b="1" kern="1200" dirty="0" smtClean="0"/>
            <a:t>The participants did not know that Mr Wallace (the learner) was a confederate.</a:t>
          </a:r>
          <a:endParaRPr lang="en-GB" sz="1600" b="1" kern="1200" dirty="0"/>
        </a:p>
        <a:p>
          <a:pPr marL="171450" lvl="1" indent="-171450" algn="l" defTabSz="711200">
            <a:lnSpc>
              <a:spcPct val="90000"/>
            </a:lnSpc>
            <a:spcBef>
              <a:spcPct val="0"/>
            </a:spcBef>
            <a:spcAft>
              <a:spcPct val="15000"/>
            </a:spcAft>
            <a:buChar char="••"/>
          </a:pPr>
          <a:r>
            <a:rPr lang="en-GB" sz="1600" b="1" kern="1200" dirty="0" smtClean="0"/>
            <a:t>They were told that they administering real  electric shocks when they were not.</a:t>
          </a:r>
          <a:endParaRPr lang="en-GB" sz="1600" b="1" kern="1200" dirty="0"/>
        </a:p>
      </dsp:txBody>
      <dsp:txXfrm rot="5400000">
        <a:off x="4438015" y="-1536995"/>
        <a:ext cx="2081516" cy="5156492"/>
      </dsp:txXfrm>
    </dsp:sp>
    <dsp:sp modelId="{41140610-A437-4E91-AC96-3EA40065218F}">
      <dsp:nvSpPr>
        <dsp:cNvPr id="0" name=""/>
        <dsp:cNvSpPr/>
      </dsp:nvSpPr>
      <dsp:spPr>
        <a:xfrm>
          <a:off x="0" y="97680"/>
          <a:ext cx="2900527" cy="18871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GB" sz="4200" b="1" kern="1200" dirty="0" smtClean="0"/>
            <a:t>Deception</a:t>
          </a:r>
          <a:endParaRPr lang="en-GB" sz="4200" b="1" kern="1200" dirty="0"/>
        </a:p>
      </dsp:txBody>
      <dsp:txXfrm>
        <a:off x="0" y="97680"/>
        <a:ext cx="2900527" cy="1887140"/>
      </dsp:txXfrm>
    </dsp:sp>
    <dsp:sp modelId="{FB9F56AB-40C7-4082-A00C-311ECBBB7BF6}">
      <dsp:nvSpPr>
        <dsp:cNvPr id="0" name=""/>
        <dsp:cNvSpPr/>
      </dsp:nvSpPr>
      <dsp:spPr>
        <a:xfrm rot="5400000">
          <a:off x="4729273" y="539169"/>
          <a:ext cx="1509712" cy="5161533"/>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The participants were debriefed thoroughly and met Mr Wallace the learner.</a:t>
          </a:r>
          <a:endParaRPr lang="en-GB" sz="2000" kern="1200" dirty="0"/>
        </a:p>
        <a:p>
          <a:pPr marL="228600" lvl="1" indent="-228600" algn="l" defTabSz="889000">
            <a:lnSpc>
              <a:spcPct val="90000"/>
            </a:lnSpc>
            <a:spcBef>
              <a:spcPct val="0"/>
            </a:spcBef>
            <a:spcAft>
              <a:spcPct val="15000"/>
            </a:spcAft>
            <a:buChar char="••"/>
          </a:pPr>
          <a:r>
            <a:rPr lang="en-GB" sz="2000" kern="1200" dirty="0" smtClean="0"/>
            <a:t>They were also assessed by a psychiatrist a year later.</a:t>
          </a:r>
          <a:endParaRPr lang="en-GB" sz="2000" kern="1200" dirty="0"/>
        </a:p>
      </dsp:txBody>
      <dsp:txXfrm rot="5400000">
        <a:off x="4729273" y="539169"/>
        <a:ext cx="1509712" cy="5161533"/>
      </dsp:txXfrm>
    </dsp:sp>
    <dsp:sp modelId="{DE9FC8B8-2A6D-44C5-8291-3AF67B800D08}">
      <dsp:nvSpPr>
        <dsp:cNvPr id="0" name=""/>
        <dsp:cNvSpPr/>
      </dsp:nvSpPr>
      <dsp:spPr>
        <a:xfrm>
          <a:off x="0" y="2176366"/>
          <a:ext cx="2903362" cy="18871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GB" sz="4200" kern="1200" dirty="0" smtClean="0"/>
            <a:t>Debriefing</a:t>
          </a:r>
          <a:endParaRPr lang="en-GB" sz="4200" kern="1200" dirty="0"/>
        </a:p>
      </dsp:txBody>
      <dsp:txXfrm>
        <a:off x="0" y="2176366"/>
        <a:ext cx="2903362" cy="18871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E9035-BA7F-4774-8787-A894CBDFF8BF}" type="datetimeFigureOut">
              <a:rPr lang="en-GB" smtClean="0"/>
              <a:pPr/>
              <a:t>22/11/2012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D5A0D-E5EF-4493-8E2A-5385998C646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blue buttons take you to the studies relevant to the type of conformity.</a:t>
            </a:r>
          </a:p>
          <a:p>
            <a:r>
              <a:rPr lang="en-GB" dirty="0" smtClean="0"/>
              <a:t>The red button takes you to slide 10 “why do we conform”</a:t>
            </a:r>
            <a:endParaRPr lang="en-GB" dirty="0"/>
          </a:p>
        </p:txBody>
      </p:sp>
      <p:sp>
        <p:nvSpPr>
          <p:cNvPr id="4" name="Slide Number Placeholder 3"/>
          <p:cNvSpPr>
            <a:spLocks noGrp="1"/>
          </p:cNvSpPr>
          <p:nvPr>
            <p:ph type="sldNum" sz="quarter" idx="10"/>
          </p:nvPr>
        </p:nvSpPr>
        <p:spPr/>
        <p:txBody>
          <a:bodyPr/>
          <a:lstStyle/>
          <a:p>
            <a:fld id="{A92D5A0D-E5EF-4493-8E2A-5385998C646D}"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F852B61-F832-4A66-9CA5-1EA95A1C5D73}"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button takes you back to slide 3</a:t>
            </a:r>
            <a:endParaRPr lang="en-GB" dirty="0"/>
          </a:p>
        </p:txBody>
      </p:sp>
      <p:sp>
        <p:nvSpPr>
          <p:cNvPr id="4" name="Slide Number Placeholder 3"/>
          <p:cNvSpPr>
            <a:spLocks noGrp="1"/>
          </p:cNvSpPr>
          <p:nvPr>
            <p:ph type="sldNum" sz="quarter" idx="10"/>
          </p:nvPr>
        </p:nvSpPr>
        <p:spPr/>
        <p:txBody>
          <a:bodyPr/>
          <a:lstStyle/>
          <a:p>
            <a:fld id="{A92D5A0D-E5EF-4493-8E2A-5385998C646D}"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button takes you back to slide 3</a:t>
            </a:r>
            <a:endParaRPr lang="en-GB" dirty="0"/>
          </a:p>
        </p:txBody>
      </p:sp>
      <p:sp>
        <p:nvSpPr>
          <p:cNvPr id="4" name="Slide Number Placeholder 3"/>
          <p:cNvSpPr>
            <a:spLocks noGrp="1"/>
          </p:cNvSpPr>
          <p:nvPr>
            <p:ph type="sldNum" sz="quarter" idx="10"/>
          </p:nvPr>
        </p:nvSpPr>
        <p:spPr/>
        <p:txBody>
          <a:bodyPr/>
          <a:lstStyle/>
          <a:p>
            <a:fld id="{A92D5A0D-E5EF-4493-8E2A-5385998C646D}"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1CCDB-ECE7-4282-A72A-F79E05B99AB7}" type="datetimeFigureOut">
              <a:rPr lang="en-GB" smtClean="0"/>
              <a:pPr/>
              <a:t>22/11/2012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550E2-D207-4C58-BD5D-A183769C36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1CCDB-ECE7-4282-A72A-F79E05B99AB7}" type="datetimeFigureOut">
              <a:rPr lang="en-GB" smtClean="0"/>
              <a:pPr/>
              <a:t>22/11/2012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550E2-D207-4C58-BD5D-A183769C36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slide" Target="slide10.xml"/><Relationship Id="rId5" Type="http://schemas.openxmlformats.org/officeDocument/2006/relationships/diagramQuickStyle" Target="../diagrams/quickStyle1.xml"/><Relationship Id="rId10" Type="http://schemas.openxmlformats.org/officeDocument/2006/relationships/slide" Target="slide9.xml"/><Relationship Id="rId4" Type="http://schemas.openxmlformats.org/officeDocument/2006/relationships/diagramLayout" Target="../diagrams/layout1.xml"/><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800" b="1" dirty="0" smtClean="0">
                <a:effectLst>
                  <a:outerShdw blurRad="38100" dist="38100" dir="2700000" algn="tl">
                    <a:srgbClr val="000000">
                      <a:alpha val="43137"/>
                    </a:srgbClr>
                  </a:outerShdw>
                </a:effectLst>
              </a:rPr>
              <a:t>Social influence</a:t>
            </a:r>
            <a:endParaRPr lang="en-GB" sz="8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sz="5400" b="1" dirty="0" smtClean="0">
                <a:effectLst>
                  <a:outerShdw blurRad="38100" dist="38100" dir="2700000" algn="tl">
                    <a:srgbClr val="000000">
                      <a:alpha val="43137"/>
                    </a:srgbClr>
                  </a:outerShdw>
                </a:effectLst>
              </a:rPr>
              <a:t>Why do we conform?</a:t>
            </a:r>
            <a:endParaRPr lang="en-GB" sz="5400" b="1" dirty="0">
              <a:effectLst>
                <a:outerShdw blurRad="38100" dist="38100" dir="2700000" algn="tl">
                  <a:srgbClr val="000000">
                    <a:alpha val="43137"/>
                  </a:srgbClr>
                </a:outerShdw>
              </a:effectLst>
            </a:endParaRPr>
          </a:p>
        </p:txBody>
      </p:sp>
      <p:graphicFrame>
        <p:nvGraphicFramePr>
          <p:cNvPr id="5" name="Diagram 4"/>
          <p:cNvGraphicFramePr/>
          <p:nvPr/>
        </p:nvGraphicFramePr>
        <p:xfrm>
          <a:off x="1524000" y="1397000"/>
          <a:ext cx="636036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6E7357E1-2F0B-4D67-93C5-F0804B65A4A3}"/>
                                            </p:graphicEl>
                                          </p:spTgt>
                                        </p:tgtEl>
                                        <p:attrNameLst>
                                          <p:attrName>style.visibility</p:attrName>
                                        </p:attrNameLst>
                                      </p:cBhvr>
                                      <p:to>
                                        <p:strVal val="visible"/>
                                      </p:to>
                                    </p:set>
                                    <p:animEffect transition="in" filter="blinds(horizontal)">
                                      <p:cBhvr>
                                        <p:cTn id="12" dur="500"/>
                                        <p:tgtEl>
                                          <p:spTgt spid="5">
                                            <p:graphicEl>
                                              <a:dgm id="{6E7357E1-2F0B-4D67-93C5-F0804B65A4A3}"/>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graphicEl>
                                              <a:dgm id="{CAABA03F-753F-4E7F-B3CC-93DF584FA6F0}"/>
                                            </p:graphicEl>
                                          </p:spTgt>
                                        </p:tgtEl>
                                        <p:attrNameLst>
                                          <p:attrName>style.visibility</p:attrName>
                                        </p:attrNameLst>
                                      </p:cBhvr>
                                      <p:to>
                                        <p:strVal val="visible"/>
                                      </p:to>
                                    </p:set>
                                    <p:animEffect transition="in" filter="blinds(horizontal)">
                                      <p:cBhvr>
                                        <p:cTn id="15" dur="500"/>
                                        <p:tgtEl>
                                          <p:spTgt spid="5">
                                            <p:graphicEl>
                                              <a:dgm id="{CAABA03F-753F-4E7F-B3CC-93DF584FA6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graphicEl>
                                              <a:dgm id="{056661CC-659A-4D09-96C3-74D0F1012AC9}"/>
                                            </p:graphicEl>
                                          </p:spTgt>
                                        </p:tgtEl>
                                        <p:attrNameLst>
                                          <p:attrName>style.visibility</p:attrName>
                                        </p:attrNameLst>
                                      </p:cBhvr>
                                      <p:to>
                                        <p:strVal val="visible"/>
                                      </p:to>
                                    </p:set>
                                    <p:animEffect transition="in" filter="blinds(horizontal)">
                                      <p:cBhvr>
                                        <p:cTn id="20" dur="500"/>
                                        <p:tgtEl>
                                          <p:spTgt spid="5">
                                            <p:graphicEl>
                                              <a:dgm id="{056661CC-659A-4D09-96C3-74D0F1012AC9}"/>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graphicEl>
                                              <a:dgm id="{FED6065B-D23B-41E7-B0CA-A3BDF8171602}"/>
                                            </p:graphicEl>
                                          </p:spTgt>
                                        </p:tgtEl>
                                        <p:attrNameLst>
                                          <p:attrName>style.visibility</p:attrName>
                                        </p:attrNameLst>
                                      </p:cBhvr>
                                      <p:to>
                                        <p:strVal val="visible"/>
                                      </p:to>
                                    </p:set>
                                    <p:animEffect transition="in" filter="blinds(horizontal)">
                                      <p:cBhvr>
                                        <p:cTn id="23" dur="500"/>
                                        <p:tgtEl>
                                          <p:spTgt spid="5">
                                            <p:graphicEl>
                                              <a:dgm id="{FED6065B-D23B-41E7-B0CA-A3BDF81716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99792" y="2420888"/>
            <a:ext cx="367240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rPr>
              <a:t>Factors influencing conformity </a:t>
            </a:r>
            <a:endParaRPr lang="en-GB" sz="2400" b="1" dirty="0">
              <a:effectLst>
                <a:outerShdw blurRad="38100" dist="38100" dir="2700000" algn="tl">
                  <a:srgbClr val="000000">
                    <a:alpha val="43137"/>
                  </a:srgbClr>
                </a:outerShdw>
              </a:effectLst>
            </a:endParaRPr>
          </a:p>
        </p:txBody>
      </p:sp>
      <p:sp>
        <p:nvSpPr>
          <p:cNvPr id="6" name="Rounded Rectangle 5"/>
          <p:cNvSpPr/>
          <p:nvPr/>
        </p:nvSpPr>
        <p:spPr>
          <a:xfrm>
            <a:off x="323528" y="188640"/>
            <a:ext cx="2880320" cy="1800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Size of the majority</a:t>
            </a:r>
          </a:p>
          <a:p>
            <a:pPr algn="ctr"/>
            <a:r>
              <a:rPr lang="en-GB" sz="2000" dirty="0" smtClean="0"/>
              <a:t>How did the results change when Asch changed the number of confederates?</a:t>
            </a:r>
            <a:endParaRPr lang="en-GB" sz="2000" dirty="0"/>
          </a:p>
        </p:txBody>
      </p:sp>
      <p:sp>
        <p:nvSpPr>
          <p:cNvPr id="7" name="Snip Single Corner Rectangle 6"/>
          <p:cNvSpPr/>
          <p:nvPr/>
        </p:nvSpPr>
        <p:spPr>
          <a:xfrm>
            <a:off x="2627784" y="4581128"/>
            <a:ext cx="3096344" cy="2016224"/>
          </a:xfrm>
          <a:prstGeom prst="snip1Rect">
            <a:avLst/>
          </a:prstGeom>
          <a:solidFill>
            <a:srgbClr val="27E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effectLst>
                  <a:outerShdw blurRad="38100" dist="38100" dir="2700000" algn="tl">
                    <a:srgbClr val="000000">
                      <a:alpha val="43137"/>
                    </a:srgbClr>
                  </a:outerShdw>
                </a:effectLst>
              </a:rPr>
              <a:t>The importance of time</a:t>
            </a:r>
          </a:p>
          <a:p>
            <a:pPr algn="ctr"/>
            <a:r>
              <a:rPr lang="en-GB" sz="2000" dirty="0" smtClean="0">
                <a:effectLst>
                  <a:outerShdw blurRad="38100" dist="38100" dir="2700000" algn="tl">
                    <a:srgbClr val="000000">
                      <a:alpha val="43137"/>
                    </a:srgbClr>
                  </a:outerShdw>
                </a:effectLst>
              </a:rPr>
              <a:t>When Asch carried out his research, the USA was very conservative, schools were more hierarchical than they are now</a:t>
            </a:r>
            <a:endParaRPr lang="en-GB" sz="2000" dirty="0">
              <a:effectLst>
                <a:outerShdw blurRad="38100" dist="38100" dir="2700000" algn="tl">
                  <a:srgbClr val="000000">
                    <a:alpha val="43137"/>
                  </a:srgbClr>
                </a:outerShdw>
              </a:effectLst>
            </a:endParaRPr>
          </a:p>
        </p:txBody>
      </p:sp>
      <p:sp>
        <p:nvSpPr>
          <p:cNvPr id="8" name="Snip Diagonal Corner Rectangle 7"/>
          <p:cNvSpPr/>
          <p:nvPr/>
        </p:nvSpPr>
        <p:spPr>
          <a:xfrm>
            <a:off x="4211960" y="260648"/>
            <a:ext cx="3600400" cy="1656184"/>
          </a:xfrm>
          <a:prstGeom prst="snip2DiagRect">
            <a:avLst/>
          </a:prstGeom>
          <a:solidFill>
            <a:srgbClr val="E608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effectLst>
                  <a:outerShdw blurRad="38100" dist="38100" dir="2700000" algn="tl">
                    <a:srgbClr val="000000">
                      <a:alpha val="43137"/>
                    </a:srgbClr>
                  </a:outerShdw>
                </a:effectLst>
              </a:rPr>
              <a:t>Gender: </a:t>
            </a:r>
          </a:p>
          <a:p>
            <a:r>
              <a:rPr lang="en-GB" sz="2000" dirty="0" smtClean="0">
                <a:effectLst>
                  <a:outerShdw blurRad="38100" dist="38100" dir="2700000" algn="tl">
                    <a:srgbClr val="000000">
                      <a:alpha val="43137"/>
                    </a:srgbClr>
                  </a:outerShdw>
                </a:effectLst>
              </a:rPr>
              <a:t>Larsen et al. (1979)</a:t>
            </a:r>
          </a:p>
          <a:p>
            <a:r>
              <a:rPr lang="en-GB" sz="2000" dirty="0" smtClean="0">
                <a:effectLst>
                  <a:outerShdw blurRad="38100" dist="38100" dir="2700000" algn="tl">
                    <a:srgbClr val="000000">
                      <a:alpha val="43137"/>
                    </a:srgbClr>
                  </a:outerShdw>
                </a:effectLst>
              </a:rPr>
              <a:t>Males conform more in higher status groups, Women conform more in peer groups</a:t>
            </a:r>
            <a:endParaRPr lang="en-GB" sz="2000" dirty="0">
              <a:effectLst>
                <a:outerShdw blurRad="38100" dist="38100" dir="2700000" algn="tl">
                  <a:srgbClr val="000000">
                    <a:alpha val="43137"/>
                  </a:srgbClr>
                </a:outerShdw>
              </a:effectLst>
            </a:endParaRPr>
          </a:p>
        </p:txBody>
      </p:sp>
      <p:sp>
        <p:nvSpPr>
          <p:cNvPr id="9" name="Round Diagonal Corner Rectangle 8"/>
          <p:cNvSpPr/>
          <p:nvPr/>
        </p:nvSpPr>
        <p:spPr>
          <a:xfrm>
            <a:off x="5940152" y="4005064"/>
            <a:ext cx="3024336" cy="1152128"/>
          </a:xfrm>
          <a:prstGeom prst="round2DiagRect">
            <a:avLst/>
          </a:prstGeom>
          <a:solidFill>
            <a:srgbClr val="F437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effectLst>
                  <a:outerShdw blurRad="38100" dist="38100" dir="2700000" algn="tl">
                    <a:srgbClr val="000000">
                      <a:alpha val="43137"/>
                    </a:srgbClr>
                  </a:outerShdw>
                </a:effectLst>
              </a:rPr>
              <a:t>Individual characteristics: confidence</a:t>
            </a:r>
          </a:p>
          <a:p>
            <a:r>
              <a:rPr lang="en-GB" sz="2000" dirty="0" smtClean="0">
                <a:effectLst>
                  <a:outerShdw blurRad="38100" dist="38100" dir="2700000" algn="tl">
                    <a:srgbClr val="000000">
                      <a:alpha val="43137"/>
                    </a:srgbClr>
                  </a:outerShdw>
                </a:effectLst>
              </a:rPr>
              <a:t>Perrin &amp; Spencer (1981)</a:t>
            </a:r>
          </a:p>
          <a:p>
            <a:endParaRPr lang="en-GB" sz="2000" b="1" dirty="0">
              <a:effectLst>
                <a:outerShdw blurRad="38100" dist="38100" dir="2700000" algn="tl">
                  <a:srgbClr val="000000">
                    <a:alpha val="43137"/>
                  </a:srgbClr>
                </a:outerShdw>
              </a:effectLst>
            </a:endParaRPr>
          </a:p>
        </p:txBody>
      </p:sp>
      <p:sp>
        <p:nvSpPr>
          <p:cNvPr id="1026" name="AutoShape 2"/>
          <p:cNvSpPr>
            <a:spLocks noChangeArrowheads="1"/>
          </p:cNvSpPr>
          <p:nvPr/>
        </p:nvSpPr>
        <p:spPr bwMode="auto">
          <a:xfrm>
            <a:off x="251520" y="3429000"/>
            <a:ext cx="2160239" cy="864096"/>
          </a:xfrm>
          <a:prstGeom prst="foldedCorner">
            <a:avLst>
              <a:gd name="adj" fmla="val 12500"/>
            </a:avLst>
          </a:prstGeom>
          <a:solidFill>
            <a:srgbClr val="7030A0">
              <a:alpha val="73000"/>
            </a:srgbClr>
          </a:solidFill>
          <a:ln w="25400">
            <a:solidFill>
              <a:srgbClr val="4F81BD"/>
            </a:solidFill>
            <a:round/>
            <a:headEnd/>
            <a:tailEnd/>
          </a:ln>
        </p:spPr>
        <p:txBody>
          <a:bodyPr vert="horz" wrap="square" lIns="137160" tIns="91440" rIns="13716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Culture</a:t>
            </a:r>
            <a:r>
              <a:rPr kumimoji="0" lang="en-US" sz="1800" b="0" i="0" u="none" strike="noStrike" cap="none" normalizeH="0" baseline="0" dirty="0" smtClean="0">
                <a:ln>
                  <a:noFill/>
                </a:ln>
                <a:solidFill>
                  <a:schemeClr val="bg1"/>
                </a:solidFill>
                <a:effectLst/>
                <a:latin typeface="Arial" pitchFamily="34" charset="0"/>
                <a:cs typeface="Arial" pitchFamily="34" charset="0"/>
              </a:rPr>
              <a:t>: Smith and Bond (1996)</a:t>
            </a:r>
            <a:r>
              <a:rPr kumimoji="0" lang="en-US" sz="1800" b="0" i="0" u="none" strike="noStrike" cap="none" normalizeH="0" dirty="0" smtClean="0">
                <a:ln>
                  <a:noFill/>
                </a:ln>
                <a:solidFill>
                  <a:schemeClr val="bg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Arrow Connector 11"/>
          <p:cNvCxnSpPr>
            <a:stCxn id="4" idx="1"/>
            <a:endCxn id="6" idx="2"/>
          </p:cNvCxnSpPr>
          <p:nvPr/>
        </p:nvCxnSpPr>
        <p:spPr>
          <a:xfrm rot="16200000" flipV="1">
            <a:off x="2210805" y="1541723"/>
            <a:ext cx="579682" cy="1473916"/>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0"/>
            <a:endCxn id="8" idx="1"/>
          </p:cNvCxnSpPr>
          <p:nvPr/>
        </p:nvCxnSpPr>
        <p:spPr>
          <a:xfrm rot="5400000" flipH="1" flipV="1">
            <a:off x="5022050" y="1430778"/>
            <a:ext cx="504056" cy="1476164"/>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5"/>
            <a:endCxn id="9" idx="3"/>
          </p:cNvCxnSpPr>
          <p:nvPr/>
        </p:nvCxnSpPr>
        <p:spPr>
          <a:xfrm rot="16200000" flipH="1">
            <a:off x="6281505" y="2834249"/>
            <a:ext cx="723698" cy="1617932"/>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4"/>
            <a:endCxn id="7" idx="3"/>
          </p:cNvCxnSpPr>
          <p:nvPr/>
        </p:nvCxnSpPr>
        <p:spPr>
          <a:xfrm rot="5400000">
            <a:off x="3779912" y="3825044"/>
            <a:ext cx="1152128" cy="36004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a:endCxn id="1026" idx="0"/>
          </p:cNvCxnSpPr>
          <p:nvPr/>
        </p:nvCxnSpPr>
        <p:spPr>
          <a:xfrm rot="10800000" flipV="1">
            <a:off x="1331640" y="2924944"/>
            <a:ext cx="1368152" cy="504056"/>
          </a:xfrm>
          <a:prstGeom prst="straightConnector1">
            <a:avLst/>
          </a:prstGeom>
          <a:ln w="381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dissolve">
                                      <p:cBhvr>
                                        <p:cTn id="35" dur="500"/>
                                        <p:tgtEl>
                                          <p:spTgt spid="1026"/>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par>
                                <p:cTn id="44" presetID="9"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b="1" dirty="0" smtClean="0">
                <a:effectLst>
                  <a:outerShdw blurRad="38100" dist="38100" dir="2700000" algn="tl">
                    <a:srgbClr val="000000">
                      <a:alpha val="43137"/>
                    </a:srgbClr>
                  </a:outerShdw>
                </a:effectLst>
              </a:rPr>
              <a:t>Obedience</a:t>
            </a:r>
            <a:endParaRPr lang="en-GB" sz="8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GB" b="1" dirty="0" smtClean="0"/>
              <a:t>“a person who carries out orders that are given by a legitimate authority figure.’</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noAutofit/>
          </a:bodyPr>
          <a:lstStyle/>
          <a:p>
            <a:r>
              <a:rPr lang="en-GB" sz="6000" b="1" dirty="0" err="1" smtClean="0">
                <a:effectLst>
                  <a:outerShdw blurRad="38100" dist="38100" dir="2700000" algn="tl">
                    <a:srgbClr val="000000">
                      <a:alpha val="43137"/>
                    </a:srgbClr>
                  </a:outerShdw>
                </a:effectLst>
              </a:rPr>
              <a:t>Milgram’s</a:t>
            </a:r>
            <a:r>
              <a:rPr lang="en-GB" sz="6000" b="1" dirty="0" smtClean="0">
                <a:effectLst>
                  <a:outerShdw blurRad="38100" dist="38100" dir="2700000" algn="tl">
                    <a:srgbClr val="000000">
                      <a:alpha val="43137"/>
                    </a:srgbClr>
                  </a:outerShdw>
                </a:effectLst>
              </a:rPr>
              <a:t> study</a:t>
            </a:r>
            <a:endParaRPr lang="en-GB" sz="6000" b="1" dirty="0">
              <a:effectLst>
                <a:outerShdw blurRad="38100" dist="38100" dir="2700000" algn="tl">
                  <a:srgbClr val="000000">
                    <a:alpha val="43137"/>
                  </a:srgbClr>
                </a:outerShdw>
              </a:effectLst>
            </a:endParaRPr>
          </a:p>
        </p:txBody>
      </p:sp>
      <p:sp>
        <p:nvSpPr>
          <p:cNvPr id="4" name="Rounded Rectangle 3"/>
          <p:cNvSpPr/>
          <p:nvPr/>
        </p:nvSpPr>
        <p:spPr>
          <a:xfrm>
            <a:off x="179512" y="1196752"/>
            <a:ext cx="2952328" cy="172819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bg1"/>
                </a:solidFill>
                <a:effectLst>
                  <a:outerShdw blurRad="38100" dist="38100" dir="2700000" algn="tl">
                    <a:srgbClr val="000000">
                      <a:alpha val="43137"/>
                    </a:srgbClr>
                  </a:outerShdw>
                </a:effectLst>
              </a:rPr>
              <a:t>Sample:</a:t>
            </a:r>
          </a:p>
          <a:p>
            <a:r>
              <a:rPr lang="en-GB" dirty="0" smtClean="0"/>
              <a:t>40 male, American participants with various educational backgrounds</a:t>
            </a:r>
          </a:p>
          <a:p>
            <a:r>
              <a:rPr lang="en-GB" dirty="0" smtClean="0"/>
              <a:t>Recruited by advertisement in local paper, paid $4</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539552" y="3140968"/>
            <a:ext cx="2009378" cy="313686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347864" y="1988840"/>
            <a:ext cx="2514600" cy="1819275"/>
          </a:xfrm>
          <a:prstGeom prst="rect">
            <a:avLst/>
          </a:prstGeom>
          <a:noFill/>
          <a:ln w="9525">
            <a:noFill/>
            <a:miter lim="800000"/>
            <a:headEnd/>
            <a:tailEnd/>
          </a:ln>
        </p:spPr>
      </p:pic>
      <p:sp>
        <p:nvSpPr>
          <p:cNvPr id="7" name="Rounded Rectangle 6"/>
          <p:cNvSpPr/>
          <p:nvPr/>
        </p:nvSpPr>
        <p:spPr>
          <a:xfrm>
            <a:off x="3275856" y="1052736"/>
            <a:ext cx="3168352"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effectLst>
                  <a:outerShdw blurRad="38100" dist="38100" dir="2700000" algn="tl">
                    <a:srgbClr val="000000">
                      <a:alpha val="43137"/>
                    </a:srgbClr>
                  </a:outerShdw>
                </a:effectLst>
              </a:rPr>
              <a:t>Experimenter:</a:t>
            </a:r>
          </a:p>
          <a:p>
            <a:pPr algn="ctr"/>
            <a:r>
              <a:rPr lang="en-GB" dirty="0" smtClean="0"/>
              <a:t>Dressed with a laboratory coat</a:t>
            </a:r>
            <a:endParaRPr lang="en-GB" dirty="0"/>
          </a:p>
        </p:txBody>
      </p:sp>
      <p:sp>
        <p:nvSpPr>
          <p:cNvPr id="8" name="Snip and Round Single Corner Rectangle 7"/>
          <p:cNvSpPr/>
          <p:nvPr/>
        </p:nvSpPr>
        <p:spPr>
          <a:xfrm>
            <a:off x="2915816" y="4149080"/>
            <a:ext cx="2592288" cy="1512168"/>
          </a:xfrm>
          <a:prstGeom prst="snip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PS told that the experiment was aimed to find out the effects of punishment on learning</a:t>
            </a:r>
            <a:endParaRPr lang="en-GB" dirty="0"/>
          </a:p>
        </p:txBody>
      </p:sp>
      <p:sp>
        <p:nvSpPr>
          <p:cNvPr id="10" name="Round Diagonal Corner Rectangle 9"/>
          <p:cNvSpPr/>
          <p:nvPr/>
        </p:nvSpPr>
        <p:spPr>
          <a:xfrm>
            <a:off x="6372200" y="2060848"/>
            <a:ext cx="2555776" cy="2376264"/>
          </a:xfrm>
          <a:prstGeom prst="round2DiagRect">
            <a:avLst/>
          </a:prstGeom>
          <a:solidFill>
            <a:srgbClr val="19F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effectLst>
                  <a:outerShdw blurRad="38100" dist="38100" dir="2700000" algn="tl">
                    <a:srgbClr val="000000">
                      <a:alpha val="43137"/>
                    </a:srgbClr>
                  </a:outerShdw>
                </a:effectLst>
              </a:rPr>
              <a:t>Task:</a:t>
            </a:r>
          </a:p>
          <a:p>
            <a:r>
              <a:rPr lang="en-GB" b="1" dirty="0" smtClean="0"/>
              <a:t>The Ps were ordered to give the learner an electric shock if he made a mistake in the pairs of words he had to learn from 15v to 459v in steps of 15 v</a:t>
            </a:r>
            <a:endParaRPr lang="en-GB" b="1" dirty="0"/>
          </a:p>
        </p:txBody>
      </p:sp>
      <p:pic>
        <p:nvPicPr>
          <p:cNvPr id="4103" name="Picture 7"/>
          <p:cNvPicPr>
            <a:picLocks noChangeAspect="1" noChangeArrowheads="1"/>
          </p:cNvPicPr>
          <p:nvPr/>
        </p:nvPicPr>
        <p:blipFill>
          <a:blip r:embed="rId4" cstate="print"/>
          <a:srcRect/>
          <a:stretch>
            <a:fillRect/>
          </a:stretch>
        </p:blipFill>
        <p:spPr bwMode="auto">
          <a:xfrm>
            <a:off x="5652120" y="4581128"/>
            <a:ext cx="32766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par>
                                <p:cTn id="13" presetID="12" presetClass="entr" presetSubtype="8"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slide(fromLeft)">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Top)">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slide(fromBottom)">
                                      <p:cBhvr>
                                        <p:cTn id="23" dur="500"/>
                                        <p:tgtEl>
                                          <p:spTgt spid="409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Right)">
                                      <p:cBhvr>
                                        <p:cTn id="33" dur="500"/>
                                        <p:tgtEl>
                                          <p:spTgt spid="10"/>
                                        </p:tgtEl>
                                      </p:cBhvr>
                                    </p:animEffect>
                                  </p:childTnLst>
                                </p:cTn>
                              </p:par>
                              <p:par>
                                <p:cTn id="34" presetID="12" presetClass="entr" presetSubtype="2" fill="hold" nodeType="withEffect">
                                  <p:stCondLst>
                                    <p:cond delay="0"/>
                                  </p:stCondLst>
                                  <p:childTnLst>
                                    <p:set>
                                      <p:cBhvr>
                                        <p:cTn id="35" dur="1" fill="hold">
                                          <p:stCondLst>
                                            <p:cond delay="0"/>
                                          </p:stCondLst>
                                        </p:cTn>
                                        <p:tgtEl>
                                          <p:spTgt spid="4103"/>
                                        </p:tgtEl>
                                        <p:attrNameLst>
                                          <p:attrName>style.visibility</p:attrName>
                                        </p:attrNameLst>
                                      </p:cBhvr>
                                      <p:to>
                                        <p:strVal val="visible"/>
                                      </p:to>
                                    </p:set>
                                    <p:animEffect transition="in" filter="slide(fromRight)">
                                      <p:cBhvr>
                                        <p:cTn id="36"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effectLst>
                  <a:outerShdw blurRad="38100" dist="38100" dir="2700000" algn="tl">
                    <a:srgbClr val="000000">
                      <a:alpha val="43137"/>
                    </a:srgbClr>
                  </a:outerShdw>
                </a:effectLst>
              </a:rPr>
              <a:t>Ethics of </a:t>
            </a:r>
            <a:r>
              <a:rPr lang="en-GB" sz="5400" b="1" dirty="0" err="1" smtClean="0">
                <a:effectLst>
                  <a:outerShdw blurRad="38100" dist="38100" dir="2700000" algn="tl">
                    <a:srgbClr val="000000">
                      <a:alpha val="43137"/>
                    </a:srgbClr>
                  </a:outerShdw>
                </a:effectLst>
              </a:rPr>
              <a:t>Milgram’s</a:t>
            </a:r>
            <a:r>
              <a:rPr lang="en-GB" sz="5400" b="1" dirty="0" smtClean="0">
                <a:effectLst>
                  <a:outerShdw blurRad="38100" dist="38100" dir="2700000" algn="tl">
                    <a:srgbClr val="000000">
                      <a:alpha val="43137"/>
                    </a:srgbClr>
                  </a:outerShdw>
                </a:effectLst>
              </a:rPr>
              <a:t> study</a:t>
            </a:r>
            <a:endParaRPr lang="en-GB" sz="5400" b="1" dirty="0">
              <a:effectLst>
                <a:outerShdw blurRad="38100" dist="38100" dir="2700000" algn="tl">
                  <a:srgbClr val="000000">
                    <a:alpha val="43137"/>
                  </a:srgbClr>
                </a:outerShdw>
              </a:effectLst>
            </a:endParaRPr>
          </a:p>
        </p:txBody>
      </p:sp>
      <p:graphicFrame>
        <p:nvGraphicFramePr>
          <p:cNvPr id="4" name="Diagram 3"/>
          <p:cNvGraphicFramePr/>
          <p:nvPr/>
        </p:nvGraphicFramePr>
        <p:xfrm>
          <a:off x="1524000" y="1397000"/>
          <a:ext cx="708044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1636822E-3EBC-42EF-A897-706B3272C35F}"/>
                                            </p:graphicEl>
                                          </p:spTgt>
                                        </p:tgtEl>
                                        <p:attrNameLst>
                                          <p:attrName>style.visibility</p:attrName>
                                        </p:attrNameLst>
                                      </p:cBhvr>
                                      <p:to>
                                        <p:strVal val="visible"/>
                                      </p:to>
                                    </p:set>
                                    <p:animEffect transition="in" filter="dissolve">
                                      <p:cBhvr>
                                        <p:cTn id="12" dur="500"/>
                                        <p:tgtEl>
                                          <p:spTgt spid="4">
                                            <p:graphicEl>
                                              <a:dgm id="{1636822E-3EBC-42EF-A897-706B3272C35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5594AFC8-8527-4062-B111-83B535DD91B5}"/>
                                            </p:graphicEl>
                                          </p:spTgt>
                                        </p:tgtEl>
                                        <p:attrNameLst>
                                          <p:attrName>style.visibility</p:attrName>
                                        </p:attrNameLst>
                                      </p:cBhvr>
                                      <p:to>
                                        <p:strVal val="visible"/>
                                      </p:to>
                                    </p:set>
                                    <p:animEffect transition="in" filter="dissolve">
                                      <p:cBhvr>
                                        <p:cTn id="17" dur="500"/>
                                        <p:tgtEl>
                                          <p:spTgt spid="4">
                                            <p:graphicEl>
                                              <a:dgm id="{5594AFC8-8527-4062-B111-83B535DD91B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84CB0B12-52AE-4FE0-8A3F-4D1FAC407164}"/>
                                            </p:graphicEl>
                                          </p:spTgt>
                                        </p:tgtEl>
                                        <p:attrNameLst>
                                          <p:attrName>style.visibility</p:attrName>
                                        </p:attrNameLst>
                                      </p:cBhvr>
                                      <p:to>
                                        <p:strVal val="visible"/>
                                      </p:to>
                                    </p:set>
                                    <p:animEffect transition="in" filter="dissolve">
                                      <p:cBhvr>
                                        <p:cTn id="22" dur="500"/>
                                        <p:tgtEl>
                                          <p:spTgt spid="4">
                                            <p:graphicEl>
                                              <a:dgm id="{84CB0B12-52AE-4FE0-8A3F-4D1FAC40716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6C259A4C-320F-496C-A493-DF38BC7DD902}"/>
                                            </p:graphicEl>
                                          </p:spTgt>
                                        </p:tgtEl>
                                        <p:attrNameLst>
                                          <p:attrName>style.visibility</p:attrName>
                                        </p:attrNameLst>
                                      </p:cBhvr>
                                      <p:to>
                                        <p:strVal val="visible"/>
                                      </p:to>
                                    </p:set>
                                    <p:animEffect transition="in" filter="dissolve">
                                      <p:cBhvr>
                                        <p:cTn id="27" dur="500"/>
                                        <p:tgtEl>
                                          <p:spTgt spid="4">
                                            <p:graphicEl>
                                              <a:dgm id="{6C259A4C-320F-496C-A493-DF38BC7DD90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graphicEl>
                                              <a:dgm id="{F13FA064-C02F-4F30-ACB8-D78A1389F9F8}"/>
                                            </p:graphicEl>
                                          </p:spTgt>
                                        </p:tgtEl>
                                        <p:attrNameLst>
                                          <p:attrName>style.visibility</p:attrName>
                                        </p:attrNameLst>
                                      </p:cBhvr>
                                      <p:to>
                                        <p:strVal val="visible"/>
                                      </p:to>
                                    </p:set>
                                    <p:animEffect transition="in" filter="dissolve">
                                      <p:cBhvr>
                                        <p:cTn id="32" dur="500"/>
                                        <p:tgtEl>
                                          <p:spTgt spid="4">
                                            <p:graphicEl>
                                              <a:dgm id="{F13FA064-C02F-4F30-ACB8-D78A1389F9F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graphicEl>
                                              <a:dgm id="{BA567E3E-C11E-45B2-88D1-FDBE63B09E59}"/>
                                            </p:graphicEl>
                                          </p:spTgt>
                                        </p:tgtEl>
                                        <p:attrNameLst>
                                          <p:attrName>style.visibility</p:attrName>
                                        </p:attrNameLst>
                                      </p:cBhvr>
                                      <p:to>
                                        <p:strVal val="visible"/>
                                      </p:to>
                                    </p:set>
                                    <p:animEffect transition="in" filter="dissolve">
                                      <p:cBhvr>
                                        <p:cTn id="37" dur="500"/>
                                        <p:tgtEl>
                                          <p:spTgt spid="4">
                                            <p:graphicEl>
                                              <a:dgm id="{BA567E3E-C11E-45B2-88D1-FDBE63B09E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Ethics of </a:t>
            </a:r>
            <a:r>
              <a:rPr lang="en-GB" b="1" dirty="0" err="1" smtClean="0">
                <a:effectLst>
                  <a:outerShdw blurRad="38100" dist="38100" dir="2700000" algn="tl">
                    <a:srgbClr val="000000">
                      <a:alpha val="43137"/>
                    </a:srgbClr>
                  </a:outerShdw>
                </a:effectLst>
              </a:rPr>
              <a:t>Milgram’s</a:t>
            </a:r>
            <a:r>
              <a:rPr lang="en-GB" b="1" dirty="0" smtClean="0">
                <a:effectLst>
                  <a:outerShdw blurRad="38100" dist="38100" dir="2700000" algn="tl">
                    <a:srgbClr val="000000">
                      <a:alpha val="43137"/>
                    </a:srgbClr>
                  </a:outerShdw>
                </a:effectLst>
              </a:rPr>
              <a:t> study</a:t>
            </a:r>
            <a:endParaRPr lang="en-GB" dirty="0"/>
          </a:p>
        </p:txBody>
      </p:sp>
      <p:graphicFrame>
        <p:nvGraphicFramePr>
          <p:cNvPr id="4" name="Diagram 3"/>
          <p:cNvGraphicFramePr/>
          <p:nvPr/>
        </p:nvGraphicFramePr>
        <p:xfrm>
          <a:off x="539552" y="1397000"/>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on 2 4"/>
          <p:cNvSpPr/>
          <p:nvPr/>
        </p:nvSpPr>
        <p:spPr>
          <a:xfrm>
            <a:off x="1763688" y="4365104"/>
            <a:ext cx="6192688" cy="2492896"/>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effectLst>
                  <a:outerShdw blurRad="38100" dist="38100" dir="2700000" algn="tl">
                    <a:srgbClr val="000000">
                      <a:alpha val="43137"/>
                    </a:srgbClr>
                  </a:outerShdw>
                </a:effectLst>
              </a:rPr>
              <a:t>Milgram</a:t>
            </a:r>
            <a:r>
              <a:rPr lang="en-GB" sz="2000" b="1" dirty="0" smtClean="0">
                <a:effectLst>
                  <a:outerShdw blurRad="38100" dist="38100" dir="2700000" algn="tl">
                    <a:srgbClr val="000000">
                      <a:alpha val="43137"/>
                    </a:srgbClr>
                  </a:outerShdw>
                </a:effectLst>
              </a:rPr>
              <a:t> did not break any ethical guidelines as they had not been created</a:t>
            </a:r>
            <a:endParaRPr lang="en-GB"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
                                            <p:graphicEl>
                                              <a:dgm id="{41140610-A437-4E91-AC96-3EA40065218F}"/>
                                            </p:graphicEl>
                                          </p:spTgt>
                                        </p:tgtEl>
                                        <p:attrNameLst>
                                          <p:attrName>style.visibility</p:attrName>
                                        </p:attrNameLst>
                                      </p:cBhvr>
                                      <p:to>
                                        <p:strVal val="visible"/>
                                      </p:to>
                                    </p:set>
                                    <p:animEffect transition="in" filter="blinds(vertical)">
                                      <p:cBhvr>
                                        <p:cTn id="12" dur="500"/>
                                        <p:tgtEl>
                                          <p:spTgt spid="4">
                                            <p:graphicEl>
                                              <a:dgm id="{41140610-A437-4E91-AC96-3EA4006521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
                                            <p:graphicEl>
                                              <a:dgm id="{687CAF8C-631A-475F-9B3D-47FCB8394D9C}"/>
                                            </p:graphicEl>
                                          </p:spTgt>
                                        </p:tgtEl>
                                        <p:attrNameLst>
                                          <p:attrName>style.visibility</p:attrName>
                                        </p:attrNameLst>
                                      </p:cBhvr>
                                      <p:to>
                                        <p:strVal val="visible"/>
                                      </p:to>
                                    </p:set>
                                    <p:animEffect transition="in" filter="blinds(vertical)">
                                      <p:cBhvr>
                                        <p:cTn id="17" dur="500"/>
                                        <p:tgtEl>
                                          <p:spTgt spid="4">
                                            <p:graphicEl>
                                              <a:dgm id="{687CAF8C-631A-475F-9B3D-47FCB8394D9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
                                            <p:graphicEl>
                                              <a:dgm id="{DE9FC8B8-2A6D-44C5-8291-3AF67B800D08}"/>
                                            </p:graphicEl>
                                          </p:spTgt>
                                        </p:tgtEl>
                                        <p:attrNameLst>
                                          <p:attrName>style.visibility</p:attrName>
                                        </p:attrNameLst>
                                      </p:cBhvr>
                                      <p:to>
                                        <p:strVal val="visible"/>
                                      </p:to>
                                    </p:set>
                                    <p:animEffect transition="in" filter="blinds(vertical)">
                                      <p:cBhvr>
                                        <p:cTn id="22" dur="500"/>
                                        <p:tgtEl>
                                          <p:spTgt spid="4">
                                            <p:graphicEl>
                                              <a:dgm id="{DE9FC8B8-2A6D-44C5-8291-3AF67B800D0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
                                            <p:graphicEl>
                                              <a:dgm id="{FB9F56AB-40C7-4082-A00C-311ECBBB7BF6}"/>
                                            </p:graphicEl>
                                          </p:spTgt>
                                        </p:tgtEl>
                                        <p:attrNameLst>
                                          <p:attrName>style.visibility</p:attrName>
                                        </p:attrNameLst>
                                      </p:cBhvr>
                                      <p:to>
                                        <p:strVal val="visible"/>
                                      </p:to>
                                    </p:set>
                                    <p:animEffect transition="in" filter="blinds(vertical)">
                                      <p:cBhvr>
                                        <p:cTn id="27" dur="500"/>
                                        <p:tgtEl>
                                          <p:spTgt spid="4">
                                            <p:graphicEl>
                                              <a:dgm id="{FB9F56AB-40C7-4082-A00C-311ECBBB7BF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67544" y="692696"/>
          <a:ext cx="8136904" cy="55667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z="6000" b="1" dirty="0">
                <a:effectLst>
                  <a:outerShdw blurRad="38100" dist="38100" dir="2700000" algn="tl">
                    <a:srgbClr val="000000">
                      <a:alpha val="43137"/>
                    </a:srgbClr>
                  </a:outerShdw>
                </a:effectLst>
              </a:rPr>
              <a:t>Why do people obey?</a:t>
            </a:r>
          </a:p>
        </p:txBody>
      </p:sp>
      <p:sp>
        <p:nvSpPr>
          <p:cNvPr id="19459" name="Rectangle 3"/>
          <p:cNvSpPr>
            <a:spLocks noGrp="1" noChangeArrowheads="1"/>
          </p:cNvSpPr>
          <p:nvPr>
            <p:ph type="body" idx="1"/>
          </p:nvPr>
        </p:nvSpPr>
        <p:spPr/>
        <p:txBody>
          <a:bodyPr/>
          <a:lstStyle/>
          <a:p>
            <a:pPr marL="609600" indent="-609600">
              <a:buFontTx/>
              <a:buAutoNum type="arabicPeriod"/>
            </a:pPr>
            <a:r>
              <a:rPr lang="en-US" b="1" dirty="0">
                <a:solidFill>
                  <a:srgbClr val="0033CC"/>
                </a:solidFill>
              </a:rPr>
              <a:t>Gradual commitment</a:t>
            </a:r>
          </a:p>
          <a:p>
            <a:pPr marL="609600" indent="-609600">
              <a:buFontTx/>
              <a:buAutoNum type="arabicPeriod"/>
            </a:pPr>
            <a:r>
              <a:rPr lang="en-US" b="1" dirty="0" smtClean="0">
                <a:solidFill>
                  <a:srgbClr val="C00000"/>
                </a:solidFill>
              </a:rPr>
              <a:t>Agency theory</a:t>
            </a:r>
          </a:p>
          <a:p>
            <a:pPr marL="609600" indent="-609600">
              <a:buFontTx/>
              <a:buAutoNum type="arabicPeriod"/>
            </a:pPr>
            <a:r>
              <a:rPr lang="en-US" b="1" dirty="0" smtClean="0">
                <a:solidFill>
                  <a:srgbClr val="19F323"/>
                </a:solidFill>
              </a:rPr>
              <a:t>Buffers</a:t>
            </a:r>
            <a:endParaRPr lang="en-US" b="1" dirty="0">
              <a:solidFill>
                <a:srgbClr val="19F323"/>
              </a:solidFill>
            </a:endParaRPr>
          </a:p>
          <a:p>
            <a:pPr marL="609600" indent="-609600">
              <a:buFontTx/>
              <a:buAutoNum type="arabicPeriod"/>
            </a:pPr>
            <a:r>
              <a:rPr lang="en-US" b="1" dirty="0" smtClean="0">
                <a:solidFill>
                  <a:srgbClr val="7030A0"/>
                </a:solidFill>
              </a:rPr>
              <a:t>Perception </a:t>
            </a:r>
            <a:r>
              <a:rPr lang="en-GB" b="1" dirty="0">
                <a:solidFill>
                  <a:srgbClr val="7030A0"/>
                </a:solidFill>
              </a:rPr>
              <a:t>of legitimate </a:t>
            </a:r>
            <a:r>
              <a:rPr lang="en-GB" b="1" dirty="0" smtClean="0">
                <a:solidFill>
                  <a:srgbClr val="7030A0"/>
                </a:solidFill>
              </a:rPr>
              <a:t>authority</a:t>
            </a:r>
          </a:p>
          <a:p>
            <a:pPr marL="609600" indent="-609600">
              <a:buFontTx/>
              <a:buAutoNum type="arabicPeriod"/>
            </a:pPr>
            <a:r>
              <a:rPr lang="en-GB" b="1" dirty="0" smtClean="0">
                <a:solidFill>
                  <a:srgbClr val="16B2BA"/>
                </a:solidFill>
              </a:rPr>
              <a:t>Personality factors </a:t>
            </a:r>
            <a:endParaRPr lang="en-US" b="1" dirty="0">
              <a:solidFill>
                <a:srgbClr val="16B2BA"/>
              </a:solidFill>
            </a:endParaRPr>
          </a:p>
          <a:p>
            <a:pPr marL="609600" indent="-609600">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subTnLst>
                                    <p:animClr>
                                      <p:cBhvr override="childStyle">
                                        <p:cTn dur="1" fill="hold" display="0" masterRel="nextClick" afterEffect="1"/>
                                        <p:tgtEl>
                                          <p:spTgt spid="19459">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2000"/>
                                        <p:tgtEl>
                                          <p:spTgt spid="19459">
                                            <p:txEl>
                                              <p:pRg st="1" end="1"/>
                                            </p:txEl>
                                          </p:spTgt>
                                        </p:tgtEl>
                                      </p:cBhvr>
                                    </p:animEffect>
                                  </p:childTnLst>
                                  <p:subTnLst>
                                    <p:animClr>
                                      <p:cBhvr override="childStyle">
                                        <p:cTn dur="1" fill="hold" display="0" masterRel="nextClick" afterEffect="1"/>
                                        <p:tgtEl>
                                          <p:spTgt spid="19459">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fade">
                                      <p:cBhvr>
                                        <p:cTn id="22" dur="2000"/>
                                        <p:tgtEl>
                                          <p:spTgt spid="19459">
                                            <p:txEl>
                                              <p:pRg st="2" end="2"/>
                                            </p:txEl>
                                          </p:spTgt>
                                        </p:tgtEl>
                                      </p:cBhvr>
                                    </p:animEffect>
                                  </p:childTnLst>
                                  <p:subTnLst>
                                    <p:animClr>
                                      <p:cBhvr override="childStyle">
                                        <p:cTn dur="1" fill="hold" display="0" masterRel="nextClick" afterEffect="1"/>
                                        <p:tgtEl>
                                          <p:spTgt spid="19459">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fade">
                                      <p:cBhvr>
                                        <p:cTn id="27" dur="2000"/>
                                        <p:tgtEl>
                                          <p:spTgt spid="19459">
                                            <p:txEl>
                                              <p:pRg st="3" end="3"/>
                                            </p:txEl>
                                          </p:spTgt>
                                        </p:tgtEl>
                                      </p:cBhvr>
                                    </p:animEffect>
                                  </p:childTnLst>
                                  <p:subTnLst>
                                    <p:animClr>
                                      <p:cBhvr override="childStyle">
                                        <p:cTn dur="1" fill="hold" display="0" masterRel="nextClick" afterEffect="1"/>
                                        <p:tgtEl>
                                          <p:spTgt spid="19459">
                                            <p:txEl>
                                              <p:pRg st="3" end="3"/>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fade">
                                      <p:cBhvr>
                                        <p:cTn id="32" dur="2000"/>
                                        <p:tgtEl>
                                          <p:spTgt spid="19459">
                                            <p:txEl>
                                              <p:pRg st="4" end="4"/>
                                            </p:txEl>
                                          </p:spTgt>
                                        </p:tgtEl>
                                      </p:cBhvr>
                                    </p:animEffect>
                                  </p:childTnLst>
                                  <p:subTnLst>
                                    <p:animClr>
                                      <p:cBhvr override="childStyle">
                                        <p:cTn dur="1" fill="hold" display="0" masterRel="nextClick" afterEffect="1"/>
                                        <p:tgtEl>
                                          <p:spTgt spid="1945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print"/>
          <a:srcRect/>
          <a:stretch>
            <a:fillRect/>
          </a:stretch>
        </p:blipFill>
        <p:spPr bwMode="auto">
          <a:xfrm>
            <a:off x="4860032" y="4005064"/>
            <a:ext cx="3009900" cy="15144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GB" sz="6600" b="1" dirty="0" smtClean="0">
                <a:effectLst>
                  <a:outerShdw blurRad="38100" dist="38100" dir="2700000" algn="tl">
                    <a:srgbClr val="000000">
                      <a:alpha val="43137"/>
                    </a:srgbClr>
                  </a:outerShdw>
                </a:effectLst>
              </a:rPr>
              <a:t>Gradual commitment</a:t>
            </a:r>
            <a:endParaRPr lang="en-GB"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340769"/>
            <a:ext cx="8229600" cy="3024336"/>
          </a:xfrm>
        </p:spPr>
        <p:txBody>
          <a:bodyPr/>
          <a:lstStyle/>
          <a:p>
            <a:pPr marL="0" indent="0">
              <a:buNone/>
            </a:pPr>
            <a:r>
              <a:rPr lang="en-GB" dirty="0"/>
              <a:t>Also referred to as the ‘foot in the door </a:t>
            </a:r>
            <a:r>
              <a:rPr lang="en-GB" dirty="0" smtClean="0"/>
              <a:t>phenomenon’.</a:t>
            </a:r>
            <a:r>
              <a:rPr lang="en-GB" dirty="0"/>
              <a:t> This refers to instances where a person might show some sort of commitment to a particular task e.g. by starting something and then as they continue it becomes harder to back down/change their mind.</a:t>
            </a:r>
          </a:p>
          <a:p>
            <a:pPr marL="0" indent="0">
              <a:buNone/>
            </a:pPr>
            <a:endParaRPr lang="en-GB" dirty="0"/>
          </a:p>
        </p:txBody>
      </p:sp>
      <p:pic>
        <p:nvPicPr>
          <p:cNvPr id="6147" name="Picture 3"/>
          <p:cNvPicPr>
            <a:picLocks noChangeAspect="1" noChangeArrowheads="1"/>
          </p:cNvPicPr>
          <p:nvPr/>
        </p:nvPicPr>
        <p:blipFill>
          <a:blip r:embed="rId3" cstate="print"/>
          <a:srcRect/>
          <a:stretch>
            <a:fillRect/>
          </a:stretch>
        </p:blipFill>
        <p:spPr bwMode="auto">
          <a:xfrm>
            <a:off x="1691680" y="4581128"/>
            <a:ext cx="2466975" cy="1847850"/>
          </a:xfrm>
          <a:prstGeom prst="rect">
            <a:avLst/>
          </a:prstGeom>
          <a:noFill/>
          <a:ln w="9525">
            <a:noFill/>
            <a:miter lim="800000"/>
            <a:headEnd/>
            <a:tailEnd/>
          </a:ln>
        </p:spPr>
      </p:pic>
      <p:sp>
        <p:nvSpPr>
          <p:cNvPr id="6" name="8-Point Star 5"/>
          <p:cNvSpPr/>
          <p:nvPr/>
        </p:nvSpPr>
        <p:spPr>
          <a:xfrm>
            <a:off x="5076056" y="4365104"/>
            <a:ext cx="864096"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30v</a:t>
            </a:r>
            <a:endParaRPr lang="en-GB" sz="2000" b="1" dirty="0"/>
          </a:p>
        </p:txBody>
      </p:sp>
      <p:sp>
        <p:nvSpPr>
          <p:cNvPr id="12" name="8-Point Star 11"/>
          <p:cNvSpPr/>
          <p:nvPr/>
        </p:nvSpPr>
        <p:spPr>
          <a:xfrm>
            <a:off x="5076056" y="4365104"/>
            <a:ext cx="864096"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15v</a:t>
            </a:r>
            <a:endParaRPr lang="en-GB" sz="2000" b="1" dirty="0"/>
          </a:p>
        </p:txBody>
      </p:sp>
      <p:sp>
        <p:nvSpPr>
          <p:cNvPr id="15" name="8-Point Star 14"/>
          <p:cNvSpPr/>
          <p:nvPr/>
        </p:nvSpPr>
        <p:spPr>
          <a:xfrm>
            <a:off x="5004048" y="4365104"/>
            <a:ext cx="864096"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45v</a:t>
            </a:r>
            <a:endParaRPr lang="en-GB" sz="2000" b="1" dirty="0"/>
          </a:p>
        </p:txBody>
      </p:sp>
      <p:sp>
        <p:nvSpPr>
          <p:cNvPr id="16" name="8-Point Star 15"/>
          <p:cNvSpPr/>
          <p:nvPr/>
        </p:nvSpPr>
        <p:spPr>
          <a:xfrm>
            <a:off x="5004048" y="4365104"/>
            <a:ext cx="864096"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60v</a:t>
            </a:r>
            <a:endParaRPr lang="en-GB" sz="2000" b="1" dirty="0"/>
          </a:p>
        </p:txBody>
      </p:sp>
      <p:sp>
        <p:nvSpPr>
          <p:cNvPr id="17" name="8-Point Star 16"/>
          <p:cNvSpPr/>
          <p:nvPr/>
        </p:nvSpPr>
        <p:spPr>
          <a:xfrm>
            <a:off x="5004048" y="4365104"/>
            <a:ext cx="864096"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75v</a:t>
            </a:r>
            <a:endParaRPr lang="en-GB" sz="2000" b="1" dirty="0"/>
          </a:p>
        </p:txBody>
      </p:sp>
      <p:sp>
        <p:nvSpPr>
          <p:cNvPr id="18" name="8-Point Star 17"/>
          <p:cNvSpPr/>
          <p:nvPr/>
        </p:nvSpPr>
        <p:spPr>
          <a:xfrm>
            <a:off x="5004048" y="4293096"/>
            <a:ext cx="864096"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90v</a:t>
            </a:r>
            <a:endParaRPr lang="en-GB" sz="2000" b="1" dirty="0"/>
          </a:p>
        </p:txBody>
      </p:sp>
      <p:sp>
        <p:nvSpPr>
          <p:cNvPr id="19" name="8-Point Star 18"/>
          <p:cNvSpPr/>
          <p:nvPr/>
        </p:nvSpPr>
        <p:spPr>
          <a:xfrm>
            <a:off x="4932040" y="4365104"/>
            <a:ext cx="1008112"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105v</a:t>
            </a:r>
            <a:endParaRPr lang="en-GB" sz="2000" b="1" dirty="0"/>
          </a:p>
        </p:txBody>
      </p:sp>
      <p:sp>
        <p:nvSpPr>
          <p:cNvPr id="20" name="8-Point Star 19"/>
          <p:cNvSpPr/>
          <p:nvPr/>
        </p:nvSpPr>
        <p:spPr>
          <a:xfrm>
            <a:off x="4932040" y="4293096"/>
            <a:ext cx="1008112"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.....v</a:t>
            </a:r>
            <a:endParaRPr lang="en-GB" sz="2000" b="1" dirty="0"/>
          </a:p>
        </p:txBody>
      </p:sp>
      <p:sp>
        <p:nvSpPr>
          <p:cNvPr id="21" name="8-Point Star 20"/>
          <p:cNvSpPr/>
          <p:nvPr/>
        </p:nvSpPr>
        <p:spPr>
          <a:xfrm>
            <a:off x="4932040" y="4293096"/>
            <a:ext cx="1008112"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450v</a:t>
            </a:r>
            <a:endParaRPr lang="en-GB"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500" fill="hold"/>
                                        <p:tgtEl>
                                          <p:spTgt spid="6147"/>
                                        </p:tgtEl>
                                        <p:attrNameLst>
                                          <p:attrName>ppt_w</p:attrName>
                                        </p:attrNameLst>
                                      </p:cBhvr>
                                      <p:tavLst>
                                        <p:tav tm="0">
                                          <p:val>
                                            <p:fltVal val="0"/>
                                          </p:val>
                                        </p:tav>
                                        <p:tav tm="100000">
                                          <p:val>
                                            <p:strVal val="#ppt_w"/>
                                          </p:val>
                                        </p:tav>
                                      </p:tavLst>
                                    </p:anim>
                                    <p:anim calcmode="lin" valueType="num">
                                      <p:cBhvr>
                                        <p:cTn id="22" dur="5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2"/>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5"/>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7"/>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9"/>
                                        </p:tgtEl>
                                        <p:attrNameLst>
                                          <p:attrName>style.visibility</p:attrName>
                                        </p:attrNameLst>
                                      </p:cBhvr>
                                      <p:to>
                                        <p:strVal val="hidden"/>
                                      </p:to>
                                    </p:set>
                                  </p:childTnLst>
                                </p:cTn>
                              </p:par>
                            </p:childTnLst>
                          </p:cTn>
                        </p:par>
                        <p:par>
                          <p:cTn id="78" fill="hold">
                            <p:stCondLst>
                              <p:cond delay="0"/>
                            </p:stCondLst>
                            <p:childTnLst>
                              <p:par>
                                <p:cTn id="79" presetID="1"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0"/>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1" grpId="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fontScale="90000"/>
          </a:bodyPr>
          <a:lstStyle/>
          <a:p>
            <a:r>
              <a:rPr lang="en-GB" sz="6600" b="1" dirty="0" smtClean="0">
                <a:effectLst>
                  <a:outerShdw blurRad="38100" dist="38100" dir="2700000" algn="tl">
                    <a:srgbClr val="000000">
                      <a:alpha val="43137"/>
                    </a:srgbClr>
                  </a:outerShdw>
                </a:effectLst>
              </a:rPr>
              <a:t>Agency theory</a:t>
            </a:r>
            <a:endParaRPr lang="en-GB"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196752"/>
            <a:ext cx="8229600" cy="5256584"/>
          </a:xfrm>
        </p:spPr>
        <p:txBody>
          <a:bodyPr>
            <a:normAutofit fontScale="47500" lnSpcReduction="20000"/>
          </a:bodyPr>
          <a:lstStyle/>
          <a:p>
            <a:endParaRPr lang="en-GB" dirty="0"/>
          </a:p>
          <a:p>
            <a:r>
              <a:rPr lang="en-GB" dirty="0"/>
              <a:t> </a:t>
            </a:r>
            <a:r>
              <a:rPr lang="en-GB" sz="4400" dirty="0" err="1"/>
              <a:t>Milgram</a:t>
            </a:r>
            <a:r>
              <a:rPr lang="en-GB" sz="4400" dirty="0"/>
              <a:t> explained the behaviour of his participants by suggesting that people actually have two states of behaviour when they are in a social situation: </a:t>
            </a:r>
          </a:p>
          <a:p>
            <a:r>
              <a:rPr lang="en-GB" sz="4400" dirty="0"/>
              <a:t>• The </a:t>
            </a:r>
            <a:r>
              <a:rPr lang="en-GB" sz="4400" b="1" dirty="0">
                <a:solidFill>
                  <a:srgbClr val="FF0000"/>
                </a:solidFill>
              </a:rPr>
              <a:t>autonomous state </a:t>
            </a:r>
            <a:r>
              <a:rPr lang="en-GB" sz="4400" b="1" dirty="0"/>
              <a:t>– people </a:t>
            </a:r>
            <a:r>
              <a:rPr lang="en-GB" sz="4400" b="1" dirty="0" smtClean="0"/>
              <a:t>act according to their own values, </a:t>
            </a:r>
            <a:r>
              <a:rPr lang="en-GB" sz="4400" b="1" dirty="0"/>
              <a:t>and they take responsibility for the results of those actions. </a:t>
            </a:r>
          </a:p>
          <a:p>
            <a:r>
              <a:rPr lang="en-GB" sz="4400" dirty="0"/>
              <a:t>• The </a:t>
            </a:r>
            <a:r>
              <a:rPr lang="en-GB" sz="4400" b="1" dirty="0" err="1">
                <a:solidFill>
                  <a:srgbClr val="FF0000"/>
                </a:solidFill>
              </a:rPr>
              <a:t>agentic</a:t>
            </a:r>
            <a:r>
              <a:rPr lang="en-GB" sz="4400" b="1" dirty="0">
                <a:solidFill>
                  <a:srgbClr val="FF0000"/>
                </a:solidFill>
              </a:rPr>
              <a:t> state </a:t>
            </a:r>
            <a:r>
              <a:rPr lang="en-GB" sz="4400" b="1" dirty="0"/>
              <a:t>– people allow others to direct their actions, and the pass off the responsibility for the consequences to the person giving the orders. In other words, they act as agents for another person’s will. </a:t>
            </a:r>
          </a:p>
          <a:p>
            <a:endParaRPr lang="en-GB" sz="4400" dirty="0"/>
          </a:p>
          <a:p>
            <a:r>
              <a:rPr lang="en-GB" sz="4400" dirty="0" err="1"/>
              <a:t>Milgram</a:t>
            </a:r>
            <a:r>
              <a:rPr lang="en-GB" sz="4400" dirty="0"/>
              <a:t> suggested that two things must be in place in order for a person to enter the </a:t>
            </a:r>
            <a:r>
              <a:rPr lang="en-GB" sz="4400" dirty="0" err="1"/>
              <a:t>agentic</a:t>
            </a:r>
            <a:r>
              <a:rPr lang="en-GB" sz="4400" dirty="0"/>
              <a:t> state: </a:t>
            </a:r>
          </a:p>
          <a:p>
            <a:r>
              <a:rPr lang="en-GB" sz="4400" dirty="0"/>
              <a:t>• The person giving the orders is perceived as being qualified to direct other people’s behaviour. That is, they are seen as legitimate. </a:t>
            </a:r>
          </a:p>
          <a:p>
            <a:r>
              <a:rPr lang="en-GB" sz="4400" dirty="0"/>
              <a:t>• The person being ordered about is able to believe that the authority will accept responsibility for what happens.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6000" b="1" dirty="0" smtClean="0">
                <a:effectLst>
                  <a:outerShdw blurRad="38100" dist="38100" dir="2700000" algn="tl">
                    <a:srgbClr val="000000">
                      <a:alpha val="43137"/>
                    </a:srgbClr>
                  </a:outerShdw>
                </a:effectLst>
              </a:rPr>
              <a:t>What is conformity?</a:t>
            </a:r>
            <a:endParaRPr lang="en-GB"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268760"/>
            <a:ext cx="8229600" cy="4032448"/>
          </a:xfrm>
        </p:spPr>
        <p:txBody>
          <a:bodyPr/>
          <a:lstStyle/>
          <a:p>
            <a:pPr>
              <a:buNone/>
            </a:pPr>
            <a:r>
              <a:rPr lang="en-GB" b="1" dirty="0" smtClean="0"/>
              <a:t>‘</a:t>
            </a:r>
            <a:r>
              <a:rPr lang="en-GB" b="1" dirty="0"/>
              <a:t>A change in behaviour or belief as a result of real or imagined group pressure</a:t>
            </a:r>
            <a:r>
              <a:rPr lang="en-GB" b="1" dirty="0" smtClean="0"/>
              <a:t>’</a:t>
            </a:r>
          </a:p>
          <a:p>
            <a:pPr>
              <a:buNone/>
            </a:pPr>
            <a:r>
              <a:rPr lang="en-GB" b="1" dirty="0" smtClean="0"/>
              <a:t>Definition for 2 AO1</a:t>
            </a:r>
          </a:p>
          <a:p>
            <a:pPr marL="0" indent="0">
              <a:buNone/>
            </a:pPr>
            <a:r>
              <a:rPr lang="en-GB" b="1" dirty="0" smtClean="0"/>
              <a:t>Mention whether private beliefs are changed or not and whether the change is long lasting.</a:t>
            </a:r>
          </a:p>
          <a:p>
            <a:pPr marL="0" indent="0">
              <a:buNone/>
            </a:pPr>
            <a:r>
              <a:rPr lang="en-GB" b="1" dirty="0" smtClean="0"/>
              <a:t>Give an example.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To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08720"/>
          </a:xfrm>
        </p:spPr>
        <p:txBody>
          <a:bodyPr>
            <a:noAutofit/>
          </a:bodyPr>
          <a:lstStyle/>
          <a:p>
            <a:r>
              <a:rPr lang="en-GB" sz="7200" b="1" dirty="0" smtClean="0">
                <a:effectLst>
                  <a:outerShdw blurRad="38100" dist="38100" dir="2700000" algn="tl">
                    <a:srgbClr val="000000">
                      <a:alpha val="43137"/>
                    </a:srgbClr>
                  </a:outerShdw>
                </a:effectLst>
              </a:rPr>
              <a:t>Buffers</a:t>
            </a:r>
            <a:endParaRPr lang="en-GB"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196752"/>
            <a:ext cx="8229600" cy="1540768"/>
          </a:xfrm>
        </p:spPr>
        <p:txBody>
          <a:bodyPr>
            <a:normAutofit lnSpcReduction="10000"/>
          </a:bodyPr>
          <a:lstStyle/>
          <a:p>
            <a:pPr marL="0" indent="0">
              <a:buNone/>
            </a:pPr>
            <a:r>
              <a:rPr lang="en-GB" b="1" dirty="0"/>
              <a:t>Any aspects of a situation that protects people from having to confront the consequences of their actions.</a:t>
            </a:r>
            <a:endParaRPr lang="en-GB" dirty="0"/>
          </a:p>
        </p:txBody>
      </p:sp>
      <p:sp>
        <p:nvSpPr>
          <p:cNvPr id="4" name="Snip and Round Single Corner Rectangle 3"/>
          <p:cNvSpPr/>
          <p:nvPr/>
        </p:nvSpPr>
        <p:spPr>
          <a:xfrm>
            <a:off x="467544" y="2492896"/>
            <a:ext cx="3096344" cy="1584176"/>
          </a:xfrm>
          <a:prstGeom prst="snip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t>What aspect of the situation acted as a buffer in the original  experiment?</a:t>
            </a:r>
            <a:endParaRPr lang="en-GB" sz="2400" b="1" dirty="0"/>
          </a:p>
        </p:txBody>
      </p:sp>
      <p:pic>
        <p:nvPicPr>
          <p:cNvPr id="7170" name="Picture 2"/>
          <p:cNvPicPr>
            <a:picLocks noChangeAspect="1" noChangeArrowheads="1"/>
          </p:cNvPicPr>
          <p:nvPr/>
        </p:nvPicPr>
        <p:blipFill>
          <a:blip r:embed="rId2" cstate="print"/>
          <a:srcRect/>
          <a:stretch>
            <a:fillRect/>
          </a:stretch>
        </p:blipFill>
        <p:spPr bwMode="auto">
          <a:xfrm>
            <a:off x="1115616" y="4149080"/>
            <a:ext cx="1895475" cy="24098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796136" y="2564904"/>
            <a:ext cx="2626852" cy="1728192"/>
          </a:xfrm>
          <a:prstGeom prst="rect">
            <a:avLst/>
          </a:prstGeom>
          <a:noFill/>
          <a:ln w="9525">
            <a:noFill/>
            <a:miter lim="800000"/>
            <a:headEnd/>
            <a:tailEnd/>
          </a:ln>
        </p:spPr>
      </p:pic>
      <p:sp>
        <p:nvSpPr>
          <p:cNvPr id="6" name="Rounded Rectangular Callout 5"/>
          <p:cNvSpPr/>
          <p:nvPr/>
        </p:nvSpPr>
        <p:spPr>
          <a:xfrm>
            <a:off x="4788024" y="4653136"/>
            <a:ext cx="3240360" cy="1872208"/>
          </a:xfrm>
          <a:prstGeom prst="wedgeRoundRectCallout">
            <a:avLst>
              <a:gd name="adj1" fmla="val 27012"/>
              <a:gd name="adj2" fmla="val -78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When the participant was ordered to hold the “learner’s hand on the shock plate  only 30% of the Ps went up to 450v. Use the concept of buffers to explain this result. </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par>
                                <p:cTn id="22" presetID="29" presetClass="entr" presetSubtype="0"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p:cTn id="24" dur="1000" fill="hold"/>
                                        <p:tgtEl>
                                          <p:spTgt spid="7170"/>
                                        </p:tgtEl>
                                        <p:attrNameLst>
                                          <p:attrName>ppt_x</p:attrName>
                                        </p:attrNameLst>
                                      </p:cBhvr>
                                      <p:tavLst>
                                        <p:tav tm="0">
                                          <p:val>
                                            <p:strVal val="#ppt_x-.2"/>
                                          </p:val>
                                        </p:tav>
                                        <p:tav tm="100000">
                                          <p:val>
                                            <p:strVal val="#ppt_x"/>
                                          </p:val>
                                        </p:tav>
                                      </p:tavLst>
                                    </p:anim>
                                    <p:anim calcmode="lin" valueType="num">
                                      <p:cBhvr>
                                        <p:cTn id="25"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7171"/>
                                        </p:tgtEl>
                                        <p:attrNameLst>
                                          <p:attrName>style.visibility</p:attrName>
                                        </p:attrNameLst>
                                      </p:cBhvr>
                                      <p:to>
                                        <p:strVal val="visible"/>
                                      </p:to>
                                    </p:set>
                                    <p:anim calcmode="lin" valueType="num">
                                      <p:cBhvr>
                                        <p:cTn id="31" dur="1000" fill="hold"/>
                                        <p:tgtEl>
                                          <p:spTgt spid="7171"/>
                                        </p:tgtEl>
                                        <p:attrNameLst>
                                          <p:attrName>ppt_x</p:attrName>
                                        </p:attrNameLst>
                                      </p:cBhvr>
                                      <p:tavLst>
                                        <p:tav tm="0">
                                          <p:val>
                                            <p:strVal val="#ppt_x-.2"/>
                                          </p:val>
                                        </p:tav>
                                        <p:tav tm="100000">
                                          <p:val>
                                            <p:strVal val="#ppt_x"/>
                                          </p:val>
                                        </p:tav>
                                      </p:tavLst>
                                    </p:anim>
                                    <p:anim calcmode="lin" valueType="num">
                                      <p:cBhvr>
                                        <p:cTn id="32" dur="10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71"/>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ppt_x</p:attrName>
                                        </p:attrNameLst>
                                      </p:cBhvr>
                                      <p:tavLst>
                                        <p:tav tm="0">
                                          <p:val>
                                            <p:strVal val="#ppt_x-.2"/>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effectLst>
                  <a:outerShdw blurRad="38100" dist="38100" dir="2700000" algn="tl">
                    <a:srgbClr val="000000">
                      <a:alpha val="43137"/>
                    </a:srgbClr>
                  </a:outerShdw>
                </a:effectLst>
              </a:rPr>
              <a:t>Perception of legitimate authority </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1684784"/>
          </a:xfrm>
        </p:spPr>
        <p:txBody>
          <a:bodyPr/>
          <a:lstStyle/>
          <a:p>
            <a:pPr marL="0" indent="0">
              <a:buNone/>
            </a:pPr>
            <a:r>
              <a:rPr lang="en-GB" b="1" dirty="0"/>
              <a:t>We feel obligated to those in power because we respect their credentials and assume that they know what they are doing. </a:t>
            </a:r>
            <a:endParaRPr lang="en-GB" b="1" dirty="0" smtClean="0"/>
          </a:p>
          <a:p>
            <a:pPr marL="0" indent="0">
              <a:buNone/>
            </a:pPr>
            <a:endParaRPr lang="en-GB" dirty="0"/>
          </a:p>
        </p:txBody>
      </p:sp>
      <p:sp>
        <p:nvSpPr>
          <p:cNvPr id="5" name="Snip and Round Single Corner Rectangle 4"/>
          <p:cNvSpPr/>
          <p:nvPr/>
        </p:nvSpPr>
        <p:spPr>
          <a:xfrm>
            <a:off x="4355976" y="3284984"/>
            <a:ext cx="3816424" cy="1368152"/>
          </a:xfrm>
          <a:prstGeom prst="snip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What evidence is there that this factor influenced the participants?</a:t>
            </a:r>
            <a:endParaRPr lang="en-GB" sz="2400" b="1" dirty="0"/>
          </a:p>
        </p:txBody>
      </p:sp>
      <p:pic>
        <p:nvPicPr>
          <p:cNvPr id="8194" name="Picture 2"/>
          <p:cNvPicPr>
            <a:picLocks noChangeAspect="1" noChangeArrowheads="1"/>
          </p:cNvPicPr>
          <p:nvPr/>
        </p:nvPicPr>
        <p:blipFill>
          <a:blip r:embed="rId2" cstate="print"/>
          <a:srcRect/>
          <a:stretch>
            <a:fillRect/>
          </a:stretch>
        </p:blipFill>
        <p:spPr bwMode="auto">
          <a:xfrm>
            <a:off x="1043608" y="3356992"/>
            <a:ext cx="2228850" cy="876300"/>
          </a:xfrm>
          <a:prstGeom prst="rect">
            <a:avLst/>
          </a:prstGeom>
          <a:noFill/>
          <a:ln w="9525">
            <a:noFill/>
            <a:miter lim="800000"/>
            <a:headEnd/>
            <a:tailEnd/>
          </a:ln>
        </p:spPr>
      </p:pic>
      <p:graphicFrame>
        <p:nvGraphicFramePr>
          <p:cNvPr id="7" name="Chart 6"/>
          <p:cNvGraphicFramePr/>
          <p:nvPr/>
        </p:nvGraphicFramePr>
        <p:xfrm>
          <a:off x="827584" y="4293096"/>
          <a:ext cx="244827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Flowchart: Punched Tape 7"/>
          <p:cNvSpPr/>
          <p:nvPr/>
        </p:nvSpPr>
        <p:spPr>
          <a:xfrm>
            <a:off x="4139952" y="4941168"/>
            <a:ext cx="4248472" cy="136815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smtClean="0"/>
              <a:t>Hofling</a:t>
            </a:r>
            <a:r>
              <a:rPr lang="en-GB" b="1" dirty="0" smtClean="0"/>
              <a:t>(‘66) </a:t>
            </a:r>
            <a:r>
              <a:rPr lang="en-GB" b="1" dirty="0" err="1" smtClean="0"/>
              <a:t>study,Bickman</a:t>
            </a:r>
            <a:r>
              <a:rPr lang="en-GB" b="1" dirty="0" smtClean="0"/>
              <a:t> (1974)  support the importance of legitimate authority.</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dissolve">
                                      <p:cBhvr>
                                        <p:cTn id="18" dur="5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nodeType="clickEffect">
                                  <p:stCondLst>
                                    <p:cond delay="0"/>
                                  </p:stCondLst>
                                  <p:childTnLst>
                                    <p:anim calcmode="discrete" valueType="str">
                                      <p:cBhvr>
                                        <p:cTn id="22" dur="1000" fill="hold"/>
                                        <p:tgtEl>
                                          <p:spTgt spid="8194"/>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ppt_x</p:attrName>
                                        </p:attrNameLst>
                                      </p:cBhvr>
                                      <p:tavLst>
                                        <p:tav tm="0">
                                          <p:val>
                                            <p:strVal val="#ppt_x-.2"/>
                                          </p:val>
                                        </p:tav>
                                        <p:tav tm="100000">
                                          <p:val>
                                            <p:strVal val="#ppt_x"/>
                                          </p:val>
                                        </p:tav>
                                      </p:tavLst>
                                    </p:anim>
                                    <p:anim calcmode="lin" valueType="num">
                                      <p:cBhvr>
                                        <p:cTn id="3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Graphic spid="7" grpId="0">
        <p:bldAsOne/>
      </p:bldGraphic>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Autofit/>
          </a:bodyPr>
          <a:lstStyle/>
          <a:p>
            <a:r>
              <a:rPr lang="en-GB" sz="7200" b="1" dirty="0" smtClean="0">
                <a:effectLst>
                  <a:outerShdw blurRad="38100" dist="38100" dir="2700000" algn="tl">
                    <a:srgbClr val="000000">
                      <a:alpha val="43137"/>
                    </a:srgbClr>
                  </a:outerShdw>
                </a:effectLst>
              </a:rPr>
              <a:t>Personality factors</a:t>
            </a:r>
            <a:endParaRPr lang="en-GB"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340768"/>
            <a:ext cx="8229600" cy="532656"/>
          </a:xfrm>
        </p:spPr>
        <p:txBody>
          <a:bodyPr>
            <a:normAutofit lnSpcReduction="10000"/>
          </a:bodyPr>
          <a:lstStyle/>
          <a:p>
            <a:pPr>
              <a:buNone/>
            </a:pPr>
            <a:r>
              <a:rPr lang="en-GB" b="1" dirty="0" smtClean="0"/>
              <a:t>Authoritarian personality</a:t>
            </a:r>
            <a:endParaRPr lang="en-GB" b="1" dirty="0"/>
          </a:p>
        </p:txBody>
      </p:sp>
      <p:pic>
        <p:nvPicPr>
          <p:cNvPr id="9219" name="Picture 3"/>
          <p:cNvPicPr>
            <a:picLocks noChangeAspect="1" noChangeArrowheads="1"/>
          </p:cNvPicPr>
          <p:nvPr/>
        </p:nvPicPr>
        <p:blipFill>
          <a:blip r:embed="rId2" cstate="print"/>
          <a:srcRect/>
          <a:stretch>
            <a:fillRect/>
          </a:stretch>
        </p:blipFill>
        <p:spPr bwMode="auto">
          <a:xfrm>
            <a:off x="683568" y="5373216"/>
            <a:ext cx="860196" cy="1080120"/>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clrChange>
              <a:clrFrom>
                <a:srgbClr val="F6F6F6"/>
              </a:clrFrom>
              <a:clrTo>
                <a:srgbClr val="F6F6F6">
                  <a:alpha val="0"/>
                </a:srgbClr>
              </a:clrTo>
            </a:clrChange>
          </a:blip>
          <a:srcRect/>
          <a:stretch>
            <a:fillRect/>
          </a:stretch>
        </p:blipFill>
        <p:spPr bwMode="auto">
          <a:xfrm>
            <a:off x="2555776" y="5445224"/>
            <a:ext cx="1442016" cy="1080120"/>
          </a:xfrm>
          <a:prstGeom prst="rect">
            <a:avLst/>
          </a:prstGeom>
          <a:noFill/>
          <a:ln w="9525">
            <a:noFill/>
            <a:miter lim="800000"/>
            <a:headEnd/>
            <a:tailEnd/>
          </a:ln>
        </p:spPr>
      </p:pic>
      <p:graphicFrame>
        <p:nvGraphicFramePr>
          <p:cNvPr id="8" name="Table 7"/>
          <p:cNvGraphicFramePr>
            <a:graphicFrameLocks noGrp="1"/>
          </p:cNvGraphicFramePr>
          <p:nvPr/>
        </p:nvGraphicFramePr>
        <p:xfrm>
          <a:off x="899592" y="2348880"/>
          <a:ext cx="7272808" cy="1121664"/>
        </p:xfrm>
        <a:graphic>
          <a:graphicData uri="http://schemas.openxmlformats.org/drawingml/2006/table">
            <a:tbl>
              <a:tblPr/>
              <a:tblGrid>
                <a:gridCol w="4015196"/>
                <a:gridCol w="3257612"/>
              </a:tblGrid>
              <a:tr h="0">
                <a:tc>
                  <a:txBody>
                    <a:bodyPr/>
                    <a:lstStyle/>
                    <a:p>
                      <a:pPr>
                        <a:lnSpc>
                          <a:spcPct val="115000"/>
                        </a:lnSpc>
                        <a:spcAft>
                          <a:spcPts val="0"/>
                        </a:spcAft>
                      </a:pPr>
                      <a:r>
                        <a:rPr lang="en-GB" sz="1600" b="1" dirty="0">
                          <a:latin typeface="Comic Sans MS"/>
                          <a:ea typeface="Calibri"/>
                          <a:cs typeface="Times New Roman"/>
                        </a:rPr>
                        <a:t>Hostile to people seen as inferior</a:t>
                      </a:r>
                      <a:endParaRPr lang="en-GB" sz="1600" b="1" dirty="0">
                        <a:latin typeface="Cambria"/>
                        <a:ea typeface="Calibri"/>
                        <a:cs typeface="Times New Roman"/>
                      </a:endParaRPr>
                    </a:p>
                  </a:txBody>
                  <a:tcPr marL="64044" marR="64044" marT="0" marB="0">
                    <a:lnL>
                      <a:noFill/>
                    </a:lnL>
                    <a:lnR>
                      <a:noFill/>
                    </a:lnR>
                    <a:lnT>
                      <a:noFill/>
                    </a:lnT>
                    <a:lnB>
                      <a:noFill/>
                    </a:lnB>
                  </a:tcPr>
                </a:tc>
                <a:tc>
                  <a:txBody>
                    <a:bodyPr/>
                    <a:lstStyle/>
                    <a:p>
                      <a:pPr>
                        <a:lnSpc>
                          <a:spcPct val="115000"/>
                        </a:lnSpc>
                        <a:spcAft>
                          <a:spcPts val="0"/>
                        </a:spcAft>
                      </a:pPr>
                      <a:r>
                        <a:rPr lang="en-GB" sz="1600" b="1">
                          <a:latin typeface="Comic Sans MS"/>
                          <a:ea typeface="Calibri"/>
                          <a:cs typeface="Times New Roman"/>
                        </a:rPr>
                        <a:t>Intolerant of ambiguity</a:t>
                      </a:r>
                      <a:endParaRPr lang="en-GB" sz="1600" b="1">
                        <a:latin typeface="Cambria"/>
                        <a:ea typeface="Calibri"/>
                        <a:cs typeface="Times New Roman"/>
                      </a:endParaRPr>
                    </a:p>
                  </a:txBody>
                  <a:tcPr marL="64044" marR="64044" marT="0" marB="0">
                    <a:lnL>
                      <a:noFill/>
                    </a:lnL>
                    <a:lnR>
                      <a:noFill/>
                    </a:lnR>
                    <a:lnT>
                      <a:noFill/>
                    </a:lnT>
                    <a:lnB>
                      <a:noFill/>
                    </a:lnB>
                  </a:tcPr>
                </a:tc>
              </a:tr>
              <a:tr h="180034">
                <a:tc>
                  <a:txBody>
                    <a:bodyPr/>
                    <a:lstStyle/>
                    <a:p>
                      <a:pPr>
                        <a:lnSpc>
                          <a:spcPct val="115000"/>
                        </a:lnSpc>
                        <a:spcAft>
                          <a:spcPts val="0"/>
                        </a:spcAft>
                      </a:pPr>
                      <a:r>
                        <a:rPr lang="en-GB" sz="1600" b="1" dirty="0">
                          <a:latin typeface="Comic Sans MS"/>
                          <a:ea typeface="Calibri"/>
                          <a:cs typeface="Times New Roman"/>
                        </a:rPr>
                        <a:t>Servile to people seen as superior</a:t>
                      </a:r>
                      <a:endParaRPr lang="en-GB" sz="1600" b="1" dirty="0">
                        <a:latin typeface="Cambria"/>
                        <a:ea typeface="Calibri"/>
                        <a:cs typeface="Times New Roman"/>
                      </a:endParaRPr>
                    </a:p>
                  </a:txBody>
                  <a:tcPr marL="64044" marR="64044" marT="0" marB="0">
                    <a:lnL>
                      <a:noFill/>
                    </a:lnL>
                    <a:lnR>
                      <a:noFill/>
                    </a:lnR>
                    <a:lnT>
                      <a:noFill/>
                    </a:lnT>
                    <a:lnB>
                      <a:noFill/>
                    </a:lnB>
                  </a:tcPr>
                </a:tc>
                <a:tc>
                  <a:txBody>
                    <a:bodyPr/>
                    <a:lstStyle/>
                    <a:p>
                      <a:pPr>
                        <a:lnSpc>
                          <a:spcPct val="115000"/>
                        </a:lnSpc>
                        <a:spcAft>
                          <a:spcPts val="0"/>
                        </a:spcAft>
                      </a:pPr>
                      <a:r>
                        <a:rPr lang="en-GB" sz="1600" b="1">
                          <a:latin typeface="Comic Sans MS"/>
                          <a:ea typeface="Calibri"/>
                          <a:cs typeface="Times New Roman"/>
                        </a:rPr>
                        <a:t>Unwilling to introspect</a:t>
                      </a:r>
                      <a:endParaRPr lang="en-GB" sz="1600" b="1">
                        <a:latin typeface="Cambria"/>
                        <a:ea typeface="Calibri"/>
                        <a:cs typeface="Times New Roman"/>
                      </a:endParaRPr>
                    </a:p>
                  </a:txBody>
                  <a:tcPr marL="64044" marR="64044" marT="0" marB="0">
                    <a:lnL>
                      <a:noFill/>
                    </a:lnL>
                    <a:lnR>
                      <a:noFill/>
                    </a:lnR>
                    <a:lnT>
                      <a:noFill/>
                    </a:lnT>
                    <a:lnB>
                      <a:noFill/>
                    </a:lnB>
                  </a:tcPr>
                </a:tc>
              </a:tr>
              <a:tr h="180034">
                <a:tc>
                  <a:txBody>
                    <a:bodyPr/>
                    <a:lstStyle/>
                    <a:p>
                      <a:pPr>
                        <a:lnSpc>
                          <a:spcPct val="115000"/>
                        </a:lnSpc>
                        <a:spcAft>
                          <a:spcPts val="0"/>
                        </a:spcAft>
                      </a:pPr>
                      <a:r>
                        <a:rPr lang="en-GB" sz="1600" b="1" dirty="0">
                          <a:latin typeface="Comic Sans MS"/>
                          <a:ea typeface="Calibri"/>
                          <a:cs typeface="Times New Roman"/>
                        </a:rPr>
                        <a:t>Contemptuous of weakness</a:t>
                      </a:r>
                      <a:endParaRPr lang="en-GB" sz="1600" b="1" dirty="0">
                        <a:latin typeface="Cambria"/>
                        <a:ea typeface="Calibri"/>
                        <a:cs typeface="Times New Roman"/>
                      </a:endParaRPr>
                    </a:p>
                  </a:txBody>
                  <a:tcPr marL="64044" marR="64044" marT="0" marB="0">
                    <a:lnL>
                      <a:noFill/>
                    </a:lnL>
                    <a:lnR>
                      <a:noFill/>
                    </a:lnR>
                    <a:lnT>
                      <a:noFill/>
                    </a:lnT>
                    <a:lnB>
                      <a:noFill/>
                    </a:lnB>
                  </a:tcPr>
                </a:tc>
                <a:tc>
                  <a:txBody>
                    <a:bodyPr/>
                    <a:lstStyle/>
                    <a:p>
                      <a:pPr>
                        <a:lnSpc>
                          <a:spcPct val="115000"/>
                        </a:lnSpc>
                        <a:spcAft>
                          <a:spcPts val="0"/>
                        </a:spcAft>
                      </a:pPr>
                      <a:r>
                        <a:rPr lang="en-GB" sz="1600" b="1" dirty="0">
                          <a:latin typeface="Comic Sans MS"/>
                          <a:ea typeface="Calibri"/>
                          <a:cs typeface="Times New Roman"/>
                        </a:rPr>
                        <a:t>Upholder of conventional values</a:t>
                      </a:r>
                      <a:endParaRPr lang="en-GB" sz="1600" b="1" dirty="0">
                        <a:latin typeface="Cambria"/>
                        <a:ea typeface="Calibri"/>
                        <a:cs typeface="Times New Roman"/>
                      </a:endParaRPr>
                    </a:p>
                  </a:txBody>
                  <a:tcPr marL="64044" marR="64044" marT="0" marB="0">
                    <a:lnL>
                      <a:noFill/>
                    </a:lnL>
                    <a:lnR>
                      <a:noFill/>
                    </a:lnR>
                    <a:lnT>
                      <a:noFill/>
                    </a:lnT>
                    <a:lnB>
                      <a:noFill/>
                    </a:lnB>
                  </a:tcPr>
                </a:tc>
              </a:tr>
              <a:tr h="180034">
                <a:tc>
                  <a:txBody>
                    <a:bodyPr/>
                    <a:lstStyle/>
                    <a:p>
                      <a:pPr>
                        <a:lnSpc>
                          <a:spcPct val="115000"/>
                        </a:lnSpc>
                        <a:spcAft>
                          <a:spcPts val="0"/>
                        </a:spcAft>
                      </a:pPr>
                      <a:r>
                        <a:rPr lang="en-GB" sz="1600" b="1" dirty="0">
                          <a:latin typeface="Comic Sans MS"/>
                          <a:ea typeface="Calibri"/>
                          <a:cs typeface="Times New Roman"/>
                        </a:rPr>
                        <a:t>Rigid and inflexible</a:t>
                      </a:r>
                      <a:endParaRPr lang="en-GB" sz="1600" b="1" dirty="0">
                        <a:latin typeface="Cambria"/>
                        <a:ea typeface="Calibri"/>
                        <a:cs typeface="Times New Roman"/>
                      </a:endParaRPr>
                    </a:p>
                  </a:txBody>
                  <a:tcPr marL="64044" marR="64044" marT="0" marB="0">
                    <a:lnL>
                      <a:noFill/>
                    </a:lnL>
                    <a:lnR>
                      <a:noFill/>
                    </a:lnR>
                    <a:lnT>
                      <a:noFill/>
                    </a:lnT>
                    <a:lnB>
                      <a:noFill/>
                    </a:lnB>
                  </a:tcPr>
                </a:tc>
                <a:tc>
                  <a:txBody>
                    <a:bodyPr/>
                    <a:lstStyle/>
                    <a:p>
                      <a:pPr>
                        <a:lnSpc>
                          <a:spcPct val="115000"/>
                        </a:lnSpc>
                        <a:spcAft>
                          <a:spcPts val="0"/>
                        </a:spcAft>
                      </a:pPr>
                      <a:endParaRPr lang="en-GB" sz="1600" b="1" dirty="0">
                        <a:latin typeface="Comic Sans MS"/>
                        <a:ea typeface="Calibri"/>
                        <a:cs typeface="Times New Roman"/>
                      </a:endParaRPr>
                    </a:p>
                  </a:txBody>
                  <a:tcPr marL="64044" marR="64044" marT="0" marB="0">
                    <a:lnL>
                      <a:noFill/>
                    </a:lnL>
                    <a:lnR>
                      <a:noFill/>
                    </a:lnR>
                    <a:lnT>
                      <a:noFill/>
                    </a:lnT>
                    <a:lnB>
                      <a:noFill/>
                    </a:lnB>
                  </a:tcPr>
                </a:tc>
              </a:tr>
            </a:tbl>
          </a:graphicData>
        </a:graphic>
      </p:graphicFrame>
      <p:sp>
        <p:nvSpPr>
          <p:cNvPr id="1025" name="Rectangle 1"/>
          <p:cNvSpPr>
            <a:spLocks noChangeArrowheads="1"/>
          </p:cNvSpPr>
          <p:nvPr/>
        </p:nvSpPr>
        <p:spPr bwMode="auto">
          <a:xfrm>
            <a:off x="467544" y="1916832"/>
            <a:ext cx="42119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Traits found in authoritarian personality</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39552" y="3573016"/>
            <a:ext cx="4721164"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Upbringing:</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Harsh, punishing , disciplinarian upbringing</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Little affection shown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Latent hostility towards parents</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4570984" y="4293096"/>
            <a:ext cx="457301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Unconscious hostility towards parents displaced onto minority groups and /or projected onto these groups (the authoritarian fells threatened by them)</a:t>
            </a:r>
            <a:endParaRPr kumimoji="0" lang="en-GB"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4" cstate="print">
            <a:clrChange>
              <a:clrFrom>
                <a:srgbClr val="FCFEFB"/>
              </a:clrFrom>
              <a:clrTo>
                <a:srgbClr val="FCFEFB">
                  <a:alpha val="0"/>
                </a:srgbClr>
              </a:clrTo>
            </a:clrChange>
          </a:blip>
          <a:srcRect/>
          <a:stretch>
            <a:fillRect/>
          </a:stretch>
        </p:blipFill>
        <p:spPr bwMode="auto">
          <a:xfrm>
            <a:off x="7668344" y="5301208"/>
            <a:ext cx="1314450" cy="1343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blinds(horizontal)">
                                      <p:cBhvr>
                                        <p:cTn id="17" dur="500"/>
                                        <p:tgtEl>
                                          <p:spTgt spid="1025"/>
                                        </p:tgtEl>
                                      </p:cBhvr>
                                    </p:animEffec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dissolve">
                                      <p:cBhvr>
                                        <p:cTn id="24" dur="500"/>
                                        <p:tgtEl>
                                          <p:spTgt spid="1026"/>
                                        </p:tgtEl>
                                      </p:cBhvr>
                                    </p:animEffect>
                                  </p:childTnLst>
                                </p:cTn>
                              </p:par>
                              <p:par>
                                <p:cTn id="25" presetID="29" presetClass="entr" presetSubtype="0" fill="hold" nodeType="withEffect">
                                  <p:stCondLst>
                                    <p:cond delay="0"/>
                                  </p:stCondLst>
                                  <p:childTnLst>
                                    <p:set>
                                      <p:cBhvr>
                                        <p:cTn id="26" dur="1" fill="hold">
                                          <p:stCondLst>
                                            <p:cond delay="0"/>
                                          </p:stCondLst>
                                        </p:cTn>
                                        <p:tgtEl>
                                          <p:spTgt spid="9219"/>
                                        </p:tgtEl>
                                        <p:attrNameLst>
                                          <p:attrName>style.visibility</p:attrName>
                                        </p:attrNameLst>
                                      </p:cBhvr>
                                      <p:to>
                                        <p:strVal val="visible"/>
                                      </p:to>
                                    </p:set>
                                    <p:anim calcmode="lin" valueType="num">
                                      <p:cBhvr>
                                        <p:cTn id="27" dur="1000" fill="hold"/>
                                        <p:tgtEl>
                                          <p:spTgt spid="9219"/>
                                        </p:tgtEl>
                                        <p:attrNameLst>
                                          <p:attrName>ppt_x</p:attrName>
                                        </p:attrNameLst>
                                      </p:cBhvr>
                                      <p:tavLst>
                                        <p:tav tm="0">
                                          <p:val>
                                            <p:strVal val="#ppt_x-.2"/>
                                          </p:val>
                                        </p:tav>
                                        <p:tav tm="100000">
                                          <p:val>
                                            <p:strVal val="#ppt_x"/>
                                          </p:val>
                                        </p:tav>
                                      </p:tavLst>
                                    </p:anim>
                                    <p:anim calcmode="lin" valueType="num">
                                      <p:cBhvr>
                                        <p:cTn id="28" dur="1000" fill="hold"/>
                                        <p:tgtEl>
                                          <p:spTgt spid="921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219"/>
                                        </p:tgtEl>
                                      </p:cBhvr>
                                    </p:animEffect>
                                  </p:childTnLst>
                                </p:cTn>
                              </p:par>
                              <p:par>
                                <p:cTn id="30" presetID="12" presetClass="entr" presetSubtype="2" fill="hold" nodeType="with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slide(fromRight)">
                                      <p:cBhvr>
                                        <p:cTn id="32" dur="500"/>
                                        <p:tgtEl>
                                          <p:spTgt spid="92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dissolve">
                                      <p:cBhvr>
                                        <p:cTn id="37" dur="500"/>
                                        <p:tgtEl>
                                          <p:spTgt spid="1027"/>
                                        </p:tgtEl>
                                      </p:cBhvr>
                                    </p:animEffect>
                                  </p:childTnLst>
                                </p:cTn>
                              </p:par>
                              <p:par>
                                <p:cTn id="38" presetID="9" presetClass="entr" presetSubtype="0"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dissolve">
                                      <p:cBhvr>
                                        <p:cTn id="4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25" grpId="0"/>
      <p:bldP spid="1026" grpId="0"/>
      <p:bldP spid="10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effectLst>
                  <a:outerShdw blurRad="38100" dist="38100" dir="2700000" algn="tl">
                    <a:srgbClr val="000000">
                      <a:alpha val="43137"/>
                    </a:srgbClr>
                  </a:outerShdw>
                </a:effectLst>
              </a:rPr>
              <a:t>Independent behaviour</a:t>
            </a:r>
            <a:endParaRPr lang="en-GB"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Individuals behave independently when they act according to their own values, they might conform or obey but only if they agree with the norms or orders.</a:t>
            </a:r>
          </a:p>
          <a:p>
            <a:pPr marL="0" indent="0">
              <a:buNone/>
            </a:pPr>
            <a:r>
              <a:rPr lang="en-GB" dirty="0" smtClean="0"/>
              <a:t>Two categories of factors influence independent behaviour.</a:t>
            </a:r>
          </a:p>
          <a:p>
            <a:pPr marL="0" indent="0">
              <a:buNone/>
            </a:pPr>
            <a:r>
              <a:rPr lang="en-GB" b="1" dirty="0" smtClean="0">
                <a:solidFill>
                  <a:srgbClr val="FF0000"/>
                </a:solidFill>
              </a:rPr>
              <a:t>Situational factors</a:t>
            </a:r>
            <a:r>
              <a:rPr lang="en-GB" dirty="0" smtClean="0"/>
              <a:t>: factors relating tot he situation they are in.</a:t>
            </a:r>
          </a:p>
          <a:p>
            <a:pPr marL="0" indent="0">
              <a:buNone/>
            </a:pPr>
            <a:r>
              <a:rPr lang="en-GB" b="1" dirty="0">
                <a:solidFill>
                  <a:srgbClr val="FF0000"/>
                </a:solidFill>
              </a:rPr>
              <a:t>Dispositional factors</a:t>
            </a:r>
            <a:r>
              <a:rPr lang="en-GB" dirty="0" smtClean="0"/>
              <a:t>: factors relating to the individual i.e. Locus of control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effectLst>
                  <a:outerShdw blurRad="38100" dist="38100" dir="2700000" algn="tl">
                    <a:srgbClr val="000000">
                      <a:alpha val="43137"/>
                    </a:srgbClr>
                  </a:outerShdw>
                </a:effectLst>
              </a:rPr>
              <a:t>Situational factors</a:t>
            </a:r>
            <a:endParaRPr lang="en-GB" sz="5400" b="1" dirty="0">
              <a:effectLst>
                <a:outerShdw blurRad="38100" dist="38100" dir="2700000" algn="tl">
                  <a:srgbClr val="000000">
                    <a:alpha val="43137"/>
                  </a:srgbClr>
                </a:outerShdw>
              </a:effectLst>
            </a:endParaRPr>
          </a:p>
        </p:txBody>
      </p:sp>
      <p:sp>
        <p:nvSpPr>
          <p:cNvPr id="4" name="Rectangle 3"/>
          <p:cNvSpPr/>
          <p:nvPr/>
        </p:nvSpPr>
        <p:spPr>
          <a:xfrm>
            <a:off x="467544" y="1412776"/>
            <a:ext cx="7992888" cy="2862322"/>
          </a:xfrm>
          <a:prstGeom prst="rect">
            <a:avLst/>
          </a:prstGeom>
        </p:spPr>
        <p:txBody>
          <a:bodyPr wrap="square">
            <a:spAutoFit/>
          </a:bodyPr>
          <a:lstStyle/>
          <a:p>
            <a:pPr marL="609600" indent="-609600">
              <a:buFontTx/>
              <a:buAutoNum type="arabicPeriod"/>
            </a:pPr>
            <a:r>
              <a:rPr lang="en-US" sz="3600" b="1" dirty="0" smtClean="0">
                <a:solidFill>
                  <a:srgbClr val="0033CC"/>
                </a:solidFill>
              </a:rPr>
              <a:t>Gradual commitment</a:t>
            </a:r>
          </a:p>
          <a:p>
            <a:pPr marL="609600" indent="-609600">
              <a:buFontTx/>
              <a:buAutoNum type="arabicPeriod"/>
            </a:pPr>
            <a:r>
              <a:rPr lang="en-US" sz="3600" b="1" dirty="0" smtClean="0">
                <a:solidFill>
                  <a:srgbClr val="C00000"/>
                </a:solidFill>
              </a:rPr>
              <a:t>Size of the majority</a:t>
            </a:r>
          </a:p>
          <a:p>
            <a:pPr marL="609600" indent="-609600">
              <a:buFontTx/>
              <a:buAutoNum type="arabicPeriod"/>
            </a:pPr>
            <a:r>
              <a:rPr lang="en-US" sz="3600" b="1" dirty="0" smtClean="0">
                <a:solidFill>
                  <a:srgbClr val="19F323"/>
                </a:solidFill>
              </a:rPr>
              <a:t>Buffers</a:t>
            </a:r>
          </a:p>
          <a:p>
            <a:pPr marL="609600" indent="-609600">
              <a:buFontTx/>
              <a:buAutoNum type="arabicPeriod"/>
            </a:pPr>
            <a:r>
              <a:rPr lang="en-US" sz="3600" b="1" dirty="0" smtClean="0">
                <a:solidFill>
                  <a:srgbClr val="7030A0"/>
                </a:solidFill>
              </a:rPr>
              <a:t>Perception </a:t>
            </a:r>
            <a:r>
              <a:rPr lang="en-GB" sz="3600" b="1" dirty="0" smtClean="0">
                <a:solidFill>
                  <a:srgbClr val="7030A0"/>
                </a:solidFill>
              </a:rPr>
              <a:t>of legitimate authority</a:t>
            </a:r>
          </a:p>
          <a:p>
            <a:pPr marL="609600" indent="-609600">
              <a:buFontTx/>
              <a:buAutoNum type="arabicPeriod"/>
            </a:pPr>
            <a:r>
              <a:rPr lang="en-GB" sz="3600" b="1" dirty="0" smtClean="0">
                <a:solidFill>
                  <a:srgbClr val="16B2BA"/>
                </a:solidFill>
              </a:rPr>
              <a:t>Reactance </a:t>
            </a:r>
            <a:endParaRPr lang="en-US" sz="3600" b="1" dirty="0">
              <a:solidFill>
                <a:srgbClr val="16B2BA"/>
              </a:solidFill>
            </a:endParaRPr>
          </a:p>
        </p:txBody>
      </p:sp>
      <p:sp>
        <p:nvSpPr>
          <p:cNvPr id="5" name="TextBox 4"/>
          <p:cNvSpPr txBox="1"/>
          <p:nvPr/>
        </p:nvSpPr>
        <p:spPr>
          <a:xfrm>
            <a:off x="899592" y="4653136"/>
            <a:ext cx="7704856" cy="1569660"/>
          </a:xfrm>
          <a:prstGeom prst="rect">
            <a:avLst/>
          </a:prstGeom>
          <a:noFill/>
        </p:spPr>
        <p:txBody>
          <a:bodyPr wrap="square" rtlCol="0">
            <a:spAutoFit/>
          </a:bodyPr>
          <a:lstStyle/>
          <a:p>
            <a:r>
              <a:rPr lang="en-GB" sz="2400" b="1" dirty="0" smtClean="0"/>
              <a:t>In exam:</a:t>
            </a:r>
          </a:p>
          <a:p>
            <a:r>
              <a:rPr lang="en-GB" sz="2400" b="1" dirty="0" smtClean="0"/>
              <a:t>Describe the factor (AO1)</a:t>
            </a:r>
          </a:p>
          <a:p>
            <a:r>
              <a:rPr lang="en-GB" sz="2400" b="1" dirty="0" smtClean="0"/>
              <a:t>Quote some research evidence i.e. Variations of </a:t>
            </a:r>
            <a:r>
              <a:rPr lang="en-GB" sz="2400" b="1" dirty="0" err="1" smtClean="0"/>
              <a:t>Milgram’s</a:t>
            </a:r>
            <a:r>
              <a:rPr lang="en-GB" sz="2400" b="1" dirty="0" smtClean="0"/>
              <a:t> experiment or Asch (AO2)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t>Dispositional factors</a:t>
            </a:r>
            <a:endParaRPr lang="en-GB" sz="6600" b="1" dirty="0"/>
          </a:p>
        </p:txBody>
      </p:sp>
      <p:sp>
        <p:nvSpPr>
          <p:cNvPr id="3" name="Content Placeholder 2"/>
          <p:cNvSpPr>
            <a:spLocks noGrp="1"/>
          </p:cNvSpPr>
          <p:nvPr>
            <p:ph idx="1"/>
          </p:nvPr>
        </p:nvSpPr>
        <p:spPr/>
        <p:txBody>
          <a:bodyPr/>
          <a:lstStyle/>
          <a:p>
            <a:r>
              <a:rPr lang="en-GB" sz="4400" b="1" dirty="0" smtClean="0">
                <a:solidFill>
                  <a:srgbClr val="FF0000"/>
                </a:solidFill>
              </a:rPr>
              <a:t>Locus of control</a:t>
            </a:r>
          </a:p>
          <a:p>
            <a:r>
              <a:rPr lang="en-GB" sz="4400" b="1" dirty="0" smtClean="0">
                <a:solidFill>
                  <a:srgbClr val="503AF4"/>
                </a:solidFill>
              </a:rPr>
              <a:t>Gender</a:t>
            </a:r>
          </a:p>
          <a:p>
            <a:r>
              <a:rPr lang="en-GB" sz="4400" b="1" dirty="0" smtClean="0">
                <a:solidFill>
                  <a:srgbClr val="C00000"/>
                </a:solidFill>
              </a:rPr>
              <a:t>Moral development</a:t>
            </a:r>
          </a:p>
          <a:p>
            <a:r>
              <a:rPr lang="en-GB" sz="4400" b="1" dirty="0" smtClean="0">
                <a:solidFill>
                  <a:srgbClr val="00B050"/>
                </a:solidFill>
              </a:rPr>
              <a:t>Personality factors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6000" b="1" dirty="0" smtClean="0">
                <a:effectLst>
                  <a:outerShdw blurRad="38100" dist="38100" dir="2700000" algn="tl">
                    <a:srgbClr val="000000">
                      <a:alpha val="43137"/>
                    </a:srgbClr>
                  </a:outerShdw>
                </a:effectLst>
              </a:rPr>
              <a:t>Locus of Control</a:t>
            </a:r>
            <a:endParaRPr lang="en-GB"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052736"/>
            <a:ext cx="8229600" cy="1684784"/>
          </a:xfrm>
        </p:spPr>
        <p:txBody>
          <a:bodyPr/>
          <a:lstStyle/>
          <a:p>
            <a:pPr marL="0" indent="0">
              <a:buNone/>
            </a:pPr>
            <a:r>
              <a:rPr lang="en-US" b="1" dirty="0" smtClean="0"/>
              <a:t>The extent to which an individual believes they are in control of their destiny (</a:t>
            </a:r>
            <a:r>
              <a:rPr lang="en-US" b="1" dirty="0" smtClean="0">
                <a:solidFill>
                  <a:srgbClr val="FF0000"/>
                </a:solidFill>
              </a:rPr>
              <a:t>internal LOC</a:t>
            </a:r>
            <a:r>
              <a:rPr lang="en-US" b="1" dirty="0" smtClean="0"/>
              <a:t>) or are at the mercy of events (</a:t>
            </a:r>
            <a:r>
              <a:rPr lang="en-US" b="1" dirty="0" smtClean="0">
                <a:solidFill>
                  <a:srgbClr val="FF0000"/>
                </a:solidFill>
              </a:rPr>
              <a:t>external LOC</a:t>
            </a:r>
            <a:r>
              <a:rPr lang="en-US" b="1" dirty="0" smtClean="0"/>
              <a:t>)</a:t>
            </a:r>
          </a:p>
          <a:p>
            <a:endParaRPr lang="en-GB" dirty="0"/>
          </a:p>
        </p:txBody>
      </p:sp>
      <p:pic>
        <p:nvPicPr>
          <p:cNvPr id="4" name="Picture 8" descr="http://www.productivity501.com/wp-content/uploads/tpfiles/locus_of_control.png"/>
          <p:cNvPicPr>
            <a:picLocks noChangeAspect="1" noChangeArrowheads="1"/>
          </p:cNvPicPr>
          <p:nvPr/>
        </p:nvPicPr>
        <p:blipFill>
          <a:blip r:embed="rId2" cstate="print"/>
          <a:srcRect/>
          <a:stretch>
            <a:fillRect/>
          </a:stretch>
        </p:blipFill>
        <p:spPr bwMode="auto">
          <a:xfrm>
            <a:off x="2267744" y="2708920"/>
            <a:ext cx="4814887" cy="1636713"/>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827584" y="2780928"/>
            <a:ext cx="1233488" cy="1727201"/>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7308304" y="2852936"/>
            <a:ext cx="1079500" cy="1514475"/>
          </a:xfrm>
          <a:prstGeom prst="rect">
            <a:avLst/>
          </a:prstGeom>
          <a:noFill/>
          <a:ln w="9525">
            <a:noFill/>
            <a:miter lim="800000"/>
            <a:headEnd/>
            <a:tailEnd/>
          </a:ln>
        </p:spPr>
      </p:pic>
      <p:sp>
        <p:nvSpPr>
          <p:cNvPr id="39937" name="Rectangle 1"/>
          <p:cNvSpPr>
            <a:spLocks noChangeArrowheads="1"/>
          </p:cNvSpPr>
          <p:nvPr/>
        </p:nvSpPr>
        <p:spPr bwMode="auto">
          <a:xfrm>
            <a:off x="0" y="4509120"/>
            <a:ext cx="9286517"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506538" algn="l"/>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Key characteristics of individuals with a high internal locus of control:</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 pos="1506538" algn="l"/>
              </a:tabLst>
            </a:pPr>
            <a:r>
              <a:rPr kumimoji="0" lang="en-GB"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They tend to be active seekers of information and are less likely to rely on the opinions of </a:t>
            </a:r>
          </a:p>
          <a:p>
            <a:pPr marL="0" marR="0" lvl="0" indent="0" algn="l" defTabSz="914400" rtl="0" eaLnBrk="0" fontAlgn="base" latinLnBrk="0" hangingPunct="0">
              <a:lnSpc>
                <a:spcPct val="100000"/>
              </a:lnSpc>
              <a:spcBef>
                <a:spcPct val="0"/>
              </a:spcBef>
              <a:spcAft>
                <a:spcPct val="0"/>
              </a:spcAft>
              <a:buClrTx/>
              <a:buSzTx/>
              <a:tabLst>
                <a:tab pos="457200" algn="l"/>
                <a:tab pos="1506538" algn="l"/>
              </a:tabLst>
            </a:pPr>
            <a:r>
              <a:rPr lang="en-GB" sz="1600" dirty="0" smtClean="0">
                <a:latin typeface="Comic Sans MS" pitchFamily="66" charset="0"/>
                <a:ea typeface="Calibri" pitchFamily="34" charset="0"/>
                <a:cs typeface="Times New Roman" pitchFamily="18" charset="0"/>
              </a:rPr>
              <a:t>  </a:t>
            </a:r>
            <a:r>
              <a:rPr kumimoji="0" lang="en-GB"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others (this would imply that such individuals are less likely to conform)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 pos="1506538" algn="l"/>
              </a:tabLst>
            </a:pPr>
            <a:r>
              <a:rPr kumimoji="0" lang="en-GB"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They also tend to be more achievement-oriented and as a result are more likely to be leaders.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 pos="1506538" algn="l"/>
              </a:tabLst>
            </a:pPr>
            <a:r>
              <a:rPr kumimoji="0" lang="en-GB"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They are also better able to resist coercion (control) from others </a:t>
            </a:r>
          </a:p>
          <a:p>
            <a:pPr marL="0" marR="0" lvl="0" indent="0" algn="l" defTabSz="914400" rtl="0" eaLnBrk="0" fontAlgn="base" latinLnBrk="0" hangingPunct="0">
              <a:lnSpc>
                <a:spcPct val="100000"/>
              </a:lnSpc>
              <a:spcBef>
                <a:spcPct val="0"/>
              </a:spcBef>
              <a:spcAft>
                <a:spcPct val="0"/>
              </a:spcAft>
              <a:buClrTx/>
              <a:buSzTx/>
              <a:tabLst>
                <a:tab pos="457200" algn="l"/>
                <a:tab pos="1506538" algn="l"/>
              </a:tabLst>
            </a:pPr>
            <a:r>
              <a:rPr lang="en-GB" sz="1600" dirty="0">
                <a:latin typeface="Comic Sans MS" pitchFamily="66" charset="0"/>
                <a:ea typeface="Calibri" pitchFamily="34" charset="0"/>
                <a:cs typeface="Times New Roman" pitchFamily="18" charset="0"/>
              </a:rPr>
              <a:t> </a:t>
            </a:r>
            <a:r>
              <a:rPr lang="en-GB" sz="1600" dirty="0" smtClean="0">
                <a:latin typeface="Comic Sans MS" pitchFamily="66" charset="0"/>
                <a:ea typeface="Calibri" pitchFamily="34" charset="0"/>
                <a:cs typeface="Times New Roman" pitchFamily="18" charset="0"/>
              </a:rPr>
              <a:t> </a:t>
            </a:r>
            <a:r>
              <a:rPr kumimoji="0" lang="en-GB"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(this implies that they are less likely to obey).</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9937"/>
                                        </p:tgtEl>
                                        <p:attrNameLst>
                                          <p:attrName>style.visibility</p:attrName>
                                        </p:attrNameLst>
                                      </p:cBhvr>
                                      <p:to>
                                        <p:strVal val="visible"/>
                                      </p:to>
                                    </p:set>
                                    <p:animEffect transition="in" filter="blinds(horizontal)">
                                      <p:cBhvr>
                                        <p:cTn id="30" dur="5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99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effectLst>
                  <a:outerShdw blurRad="38100" dist="38100" dir="2700000" algn="tl">
                    <a:srgbClr val="000000">
                      <a:alpha val="43137"/>
                    </a:srgbClr>
                  </a:outerShdw>
                </a:effectLst>
              </a:rPr>
              <a:t>Gender</a:t>
            </a:r>
            <a:endParaRPr lang="en-GB"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a:t>In </a:t>
            </a:r>
            <a:r>
              <a:rPr lang="en-GB" dirty="0" err="1"/>
              <a:t>Milgram’s</a:t>
            </a:r>
            <a:r>
              <a:rPr lang="en-GB" dirty="0"/>
              <a:t> research, females obeyed at the same rates as males. However, other studies show that females can be less obedient than men. For instance, </a:t>
            </a:r>
            <a:r>
              <a:rPr lang="en-GB" dirty="0" err="1"/>
              <a:t>Kilham</a:t>
            </a:r>
            <a:r>
              <a:rPr lang="en-GB" dirty="0"/>
              <a:t> and Mann (1974) found that Australian females (10% obedience rate) were less obedient than men (40% obedience rate) in a </a:t>
            </a:r>
            <a:r>
              <a:rPr lang="en-GB" dirty="0" err="1"/>
              <a:t>Milgram</a:t>
            </a:r>
            <a:r>
              <a:rPr lang="en-GB" dirty="0"/>
              <a:t>-type procedure.</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effectLst>
                  <a:outerShdw blurRad="38100" dist="38100" dir="2700000" algn="tl">
                    <a:srgbClr val="000000">
                      <a:alpha val="43137"/>
                    </a:srgbClr>
                  </a:outerShdw>
                </a:effectLst>
              </a:rPr>
              <a:t>Moral development</a:t>
            </a:r>
            <a:endParaRPr lang="en-GB"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The extent to which individuals take into account moral values, the impact of their decisions and actions on others and on society as a whole.</a:t>
            </a:r>
          </a:p>
          <a:p>
            <a:r>
              <a:rPr lang="en-GB" dirty="0" smtClean="0"/>
              <a:t>The higher the moral development the more likely an individual is to act independently.</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700" b="1" dirty="0" smtClean="0">
                <a:effectLst>
                  <a:outerShdw blurRad="38100" dist="38100" dir="2700000" algn="tl">
                    <a:srgbClr val="000000">
                      <a:alpha val="43137"/>
                    </a:srgbClr>
                  </a:outerShdw>
                </a:effectLst>
              </a:rPr>
              <a:t>Personality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Crutchfield </a:t>
            </a:r>
            <a:r>
              <a:rPr lang="en-GB" dirty="0"/>
              <a:t>(1955) proposed that people who are more likely to show independent behaviour have higher self-esteem and intelligence, and less need for social approval, than people who obey/conform</a:t>
            </a:r>
            <a:r>
              <a:rPr lang="en-GB" dirty="0" smtClean="0"/>
              <a:t>.</a:t>
            </a:r>
          </a:p>
          <a:p>
            <a:pPr>
              <a:buNone/>
            </a:pPr>
            <a:endParaRPr lang="en-GB" dirty="0"/>
          </a:p>
          <a:p>
            <a:r>
              <a:rPr lang="en-GB" dirty="0" smtClean="0"/>
              <a:t>People </a:t>
            </a:r>
            <a:r>
              <a:rPr lang="en-GB" dirty="0"/>
              <a:t>who score low in the need for social approval (measured by the Marlowe-</a:t>
            </a:r>
            <a:r>
              <a:rPr lang="en-GB" dirty="0" err="1"/>
              <a:t>Crowne</a:t>
            </a:r>
            <a:r>
              <a:rPr lang="en-GB" dirty="0"/>
              <a:t> Social Desirability Scale) are more likely to show independent behaviour than those high on the scale (</a:t>
            </a:r>
            <a:r>
              <a:rPr lang="en-GB" dirty="0" err="1"/>
              <a:t>Crowne</a:t>
            </a:r>
            <a:r>
              <a:rPr lang="en-GB" dirty="0"/>
              <a:t> and Marlowe, 1964</a:t>
            </a:r>
            <a:r>
              <a:rPr lang="en-GB" dirty="0" smtClean="0"/>
              <a:t>).</a:t>
            </a:r>
          </a:p>
          <a:p>
            <a:pPr>
              <a:buNone/>
            </a:pPr>
            <a:endParaRPr lang="en-GB" dirty="0"/>
          </a:p>
          <a:p>
            <a:r>
              <a:rPr lang="en-GB" dirty="0" smtClean="0"/>
              <a:t>People </a:t>
            </a:r>
            <a:r>
              <a:rPr lang="en-GB" dirty="0"/>
              <a:t>who are more likely to show independent behaviour score higher on a social responsibility scale than people who conform/obey (Elms and </a:t>
            </a:r>
            <a:r>
              <a:rPr lang="en-GB" dirty="0" err="1"/>
              <a:t>Milgram</a:t>
            </a:r>
            <a:r>
              <a:rPr lang="en-GB" dirty="0"/>
              <a:t>, 1974).</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55576" y="1052736"/>
          <a:ext cx="7200800" cy="564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8172400" y="1340768"/>
            <a:ext cx="360040" cy="4896544"/>
          </a:xfrm>
          <a:prstGeom prst="down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740352" y="836712"/>
            <a:ext cx="1224136" cy="369332"/>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rPr>
              <a:t>Shallowest</a:t>
            </a:r>
            <a:endParaRPr lang="en-GB" b="1" dirty="0">
              <a:effectLst>
                <a:outerShdw blurRad="38100" dist="38100" dir="2700000" algn="tl">
                  <a:srgbClr val="000000">
                    <a:alpha val="43137"/>
                  </a:srgbClr>
                </a:outerShdw>
              </a:effectLst>
            </a:endParaRPr>
          </a:p>
        </p:txBody>
      </p:sp>
      <p:sp>
        <p:nvSpPr>
          <p:cNvPr id="7" name="TextBox 6"/>
          <p:cNvSpPr txBox="1"/>
          <p:nvPr/>
        </p:nvSpPr>
        <p:spPr>
          <a:xfrm>
            <a:off x="7956376" y="6309320"/>
            <a:ext cx="1008112" cy="369332"/>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rPr>
              <a:t>Deepest</a:t>
            </a:r>
            <a:endParaRPr lang="en-GB" b="1" dirty="0">
              <a:effectLst>
                <a:outerShdw blurRad="38100" dist="38100" dir="2700000" algn="tl">
                  <a:srgbClr val="000000">
                    <a:alpha val="43137"/>
                  </a:srgbClr>
                </a:outerShdw>
              </a:effectLst>
            </a:endParaRPr>
          </a:p>
        </p:txBody>
      </p:sp>
      <p:sp>
        <p:nvSpPr>
          <p:cNvPr id="8" name="Action Button: Document 7">
            <a:hlinkClick r:id="rId8" action="ppaction://hlinksldjump" highlightClick="1"/>
          </p:cNvPr>
          <p:cNvSpPr/>
          <p:nvPr/>
        </p:nvSpPr>
        <p:spPr>
          <a:xfrm>
            <a:off x="7380312" y="2492896"/>
            <a:ext cx="360040" cy="36004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Document 8">
            <a:hlinkClick r:id="rId9" action="ppaction://hlinksldjump" highlightClick="1"/>
          </p:cNvPr>
          <p:cNvSpPr/>
          <p:nvPr/>
        </p:nvSpPr>
        <p:spPr>
          <a:xfrm>
            <a:off x="7452320" y="6021288"/>
            <a:ext cx="360040" cy="36004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979712" y="0"/>
            <a:ext cx="5752216" cy="923330"/>
          </a:xfrm>
          <a:prstGeom prst="rect">
            <a:avLst/>
          </a:prstGeom>
          <a:noFill/>
        </p:spPr>
        <p:txBody>
          <a:bodyPr wrap="none" lIns="91440" tIns="45720" rIns="91440" bIns="45720">
            <a:spAutoFit/>
          </a:bodyPr>
          <a:lstStyle/>
          <a:p>
            <a:pPr algn="ctr"/>
            <a:r>
              <a:rPr lang="en-US" sz="5400" dirty="0" smtClean="0">
                <a:ln w="10160">
                  <a:solidFill>
                    <a:schemeClr val="accent1"/>
                  </a:solidFill>
                  <a:prstDash val="solid"/>
                </a:ln>
                <a:effectLst>
                  <a:outerShdw blurRad="38100" dist="32000" dir="5400000" algn="tl">
                    <a:srgbClr val="000000">
                      <a:alpha val="30000"/>
                    </a:srgbClr>
                  </a:outerShdw>
                </a:effectLst>
              </a:rPr>
              <a:t>Types of conformity</a:t>
            </a:r>
            <a:endParaRPr lang="en-US" sz="5400" dirty="0">
              <a:ln w="10160">
                <a:solidFill>
                  <a:schemeClr val="accent1"/>
                </a:solidFill>
                <a:prstDash val="solid"/>
              </a:ln>
              <a:effectLst>
                <a:outerShdw blurRad="38100" dist="32000" dir="5400000" algn="tl">
                  <a:srgbClr val="000000">
                    <a:alpha val="30000"/>
                  </a:srgbClr>
                </a:outerShdw>
              </a:effectLst>
            </a:endParaRPr>
          </a:p>
        </p:txBody>
      </p:sp>
      <p:sp>
        <p:nvSpPr>
          <p:cNvPr id="13" name="Action Button: Document 12">
            <a:hlinkClick r:id="rId10" action="ppaction://hlinksldjump" highlightClick="1"/>
          </p:cNvPr>
          <p:cNvSpPr/>
          <p:nvPr/>
        </p:nvSpPr>
        <p:spPr>
          <a:xfrm>
            <a:off x="7452320" y="4149080"/>
            <a:ext cx="288032" cy="36004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ction Button: Return 14">
            <a:hlinkClick r:id="rId11" action="ppaction://hlinksldjump" highlightClick="1"/>
          </p:cNvPr>
          <p:cNvSpPr/>
          <p:nvPr/>
        </p:nvSpPr>
        <p:spPr>
          <a:xfrm>
            <a:off x="179512" y="6093296"/>
            <a:ext cx="432048" cy="432048"/>
          </a:xfrm>
          <a:prstGeom prst="actionButtonReturn">
            <a:avLst/>
          </a:prstGeom>
          <a:solidFill>
            <a:srgbClr val="F523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
                                            <p:graphicEl>
                                              <a:dgm id="{63E2D44E-4862-4246-83C4-242365137566}"/>
                                            </p:graphicEl>
                                          </p:spTgt>
                                        </p:tgtEl>
                                        <p:attrNameLst>
                                          <p:attrName>style.visibility</p:attrName>
                                        </p:attrNameLst>
                                      </p:cBhvr>
                                      <p:to>
                                        <p:strVal val="visible"/>
                                      </p:to>
                                    </p:set>
                                    <p:animEffect transition="in" filter="blinds(vertical)">
                                      <p:cBhvr>
                                        <p:cTn id="12" dur="500"/>
                                        <p:tgtEl>
                                          <p:spTgt spid="4">
                                            <p:graphicEl>
                                              <a:dgm id="{63E2D44E-4862-4246-83C4-2423651375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
                                            <p:graphicEl>
                                              <a:dgm id="{B711F05B-FDD9-4A51-BDEA-D6D3BC7E77CA}"/>
                                            </p:graphicEl>
                                          </p:spTgt>
                                        </p:tgtEl>
                                        <p:attrNameLst>
                                          <p:attrName>style.visibility</p:attrName>
                                        </p:attrNameLst>
                                      </p:cBhvr>
                                      <p:to>
                                        <p:strVal val="visible"/>
                                      </p:to>
                                    </p:set>
                                    <p:animEffect transition="in" filter="blinds(vertical)">
                                      <p:cBhvr>
                                        <p:cTn id="17" dur="500"/>
                                        <p:tgtEl>
                                          <p:spTgt spid="4">
                                            <p:graphicEl>
                                              <a:dgm id="{B711F05B-FDD9-4A51-BDEA-D6D3BC7E77CA}"/>
                                            </p:graphic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4">
                                            <p:graphicEl>
                                              <a:dgm id="{E410FE65-73FC-4A55-8956-CA27A795830F}"/>
                                            </p:graphicEl>
                                          </p:spTgt>
                                        </p:tgtEl>
                                        <p:attrNameLst>
                                          <p:attrName>style.visibility</p:attrName>
                                        </p:attrNameLst>
                                      </p:cBhvr>
                                      <p:to>
                                        <p:strVal val="visible"/>
                                      </p:to>
                                    </p:set>
                                    <p:animEffect transition="in" filter="blinds(vertical)">
                                      <p:cBhvr>
                                        <p:cTn id="24" dur="500"/>
                                        <p:tgtEl>
                                          <p:spTgt spid="4">
                                            <p:graphicEl>
                                              <a:dgm id="{E410FE65-73FC-4A55-8956-CA27A795830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4">
                                            <p:graphicEl>
                                              <a:dgm id="{2AD92C68-0626-4D83-A565-1C0320F0048A}"/>
                                            </p:graphicEl>
                                          </p:spTgt>
                                        </p:tgtEl>
                                        <p:attrNameLst>
                                          <p:attrName>style.visibility</p:attrName>
                                        </p:attrNameLst>
                                      </p:cBhvr>
                                      <p:to>
                                        <p:strVal val="visible"/>
                                      </p:to>
                                    </p:set>
                                    <p:animEffect transition="in" filter="blinds(vertical)">
                                      <p:cBhvr>
                                        <p:cTn id="29" dur="500"/>
                                        <p:tgtEl>
                                          <p:spTgt spid="4">
                                            <p:graphicEl>
                                              <a:dgm id="{2AD92C68-0626-4D83-A565-1C0320F0048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grpId="0" nodeType="clickEffect">
                                  <p:stCondLst>
                                    <p:cond delay="0"/>
                                  </p:stCondLst>
                                  <p:childTnLst>
                                    <p:set>
                                      <p:cBhvr>
                                        <p:cTn id="33" dur="1" fill="hold">
                                          <p:stCondLst>
                                            <p:cond delay="0"/>
                                          </p:stCondLst>
                                        </p:cTn>
                                        <p:tgtEl>
                                          <p:spTgt spid="4">
                                            <p:graphicEl>
                                              <a:dgm id="{65B7C290-D87F-470F-85F3-1A5B34F3A7D2}"/>
                                            </p:graphicEl>
                                          </p:spTgt>
                                        </p:tgtEl>
                                        <p:attrNameLst>
                                          <p:attrName>style.visibility</p:attrName>
                                        </p:attrNameLst>
                                      </p:cBhvr>
                                      <p:to>
                                        <p:strVal val="visible"/>
                                      </p:to>
                                    </p:set>
                                    <p:animEffect transition="in" filter="blinds(vertical)">
                                      <p:cBhvr>
                                        <p:cTn id="34" dur="500"/>
                                        <p:tgtEl>
                                          <p:spTgt spid="4">
                                            <p:graphicEl>
                                              <a:dgm id="{65B7C290-D87F-470F-85F3-1A5B34F3A7D2}"/>
                                            </p:graphicEl>
                                          </p:spTgt>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grpId="0" nodeType="clickEffect">
                                  <p:stCondLst>
                                    <p:cond delay="0"/>
                                  </p:stCondLst>
                                  <p:childTnLst>
                                    <p:set>
                                      <p:cBhvr>
                                        <p:cTn id="40" dur="1" fill="hold">
                                          <p:stCondLst>
                                            <p:cond delay="0"/>
                                          </p:stCondLst>
                                        </p:cTn>
                                        <p:tgtEl>
                                          <p:spTgt spid="4">
                                            <p:graphicEl>
                                              <a:dgm id="{008C3F4F-6C71-4492-B82C-78203C09B8B7}"/>
                                            </p:graphicEl>
                                          </p:spTgt>
                                        </p:tgtEl>
                                        <p:attrNameLst>
                                          <p:attrName>style.visibility</p:attrName>
                                        </p:attrNameLst>
                                      </p:cBhvr>
                                      <p:to>
                                        <p:strVal val="visible"/>
                                      </p:to>
                                    </p:set>
                                    <p:animEffect transition="in" filter="blinds(vertical)">
                                      <p:cBhvr>
                                        <p:cTn id="41" dur="500"/>
                                        <p:tgtEl>
                                          <p:spTgt spid="4">
                                            <p:graphicEl>
                                              <a:dgm id="{008C3F4F-6C71-4492-B82C-78203C09B8B7}"/>
                                            </p:graphicEl>
                                          </p:spTgt>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par>
                          <p:cTn id="48" fill="hold">
                            <p:stCondLst>
                              <p:cond delay="0"/>
                            </p:stCondLst>
                            <p:childTnLst>
                              <p:par>
                                <p:cTn id="49" presetID="22" presetClass="entr" presetSubtype="1"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2000"/>
                                        <p:tgtEl>
                                          <p:spTgt spid="5"/>
                                        </p:tgtEl>
                                      </p:cBhvr>
                                    </p:animEffect>
                                  </p:child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6" grpId="0"/>
      <p:bldP spid="7" grpId="0"/>
      <p:bldP spid="8" grpId="0" animBg="1"/>
      <p:bldP spid="9" grpId="0" animBg="1"/>
      <p:bldP spid="12" grpId="0"/>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b="1" dirty="0" smtClean="0">
                <a:effectLst>
                  <a:outerShdw blurRad="38100" dist="38100" dir="2700000" algn="tl">
                    <a:srgbClr val="000000">
                      <a:alpha val="43137"/>
                    </a:srgbClr>
                  </a:outerShdw>
                </a:effectLst>
              </a:rPr>
              <a:t>Social change</a:t>
            </a:r>
            <a:endParaRPr lang="en-GB" sz="8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US" b="1" dirty="0" smtClean="0">
                <a:solidFill>
                  <a:srgbClr val="C00000"/>
                </a:solidFill>
                <a:latin typeface="Comic Sans MS" pitchFamily="66" charset="0"/>
              </a:rPr>
              <a:t>“When society adopts a new</a:t>
            </a:r>
          </a:p>
          <a:p>
            <a:pPr algn="ctr">
              <a:buNone/>
            </a:pPr>
            <a:r>
              <a:rPr lang="en-US" b="1" dirty="0" smtClean="0">
                <a:solidFill>
                  <a:srgbClr val="C00000"/>
                </a:solidFill>
                <a:latin typeface="Comic Sans MS" pitchFamily="66" charset="0"/>
              </a:rPr>
              <a:t>belief or way of behaving which </a:t>
            </a:r>
          </a:p>
          <a:p>
            <a:pPr algn="ctr">
              <a:buNone/>
            </a:pPr>
            <a:r>
              <a:rPr lang="en-US" b="1" dirty="0" smtClean="0">
                <a:solidFill>
                  <a:srgbClr val="C00000"/>
                </a:solidFill>
                <a:latin typeface="Comic Sans MS" pitchFamily="66" charset="0"/>
              </a:rPr>
              <a:t>then becomes widely accepted </a:t>
            </a:r>
          </a:p>
          <a:p>
            <a:pPr algn="ctr">
              <a:buNone/>
            </a:pPr>
            <a:r>
              <a:rPr lang="en-US" b="1" dirty="0" smtClean="0">
                <a:solidFill>
                  <a:srgbClr val="C00000"/>
                </a:solidFill>
                <a:latin typeface="Comic Sans MS" pitchFamily="66" charset="0"/>
              </a:rPr>
              <a:t>as the norm”</a:t>
            </a:r>
          </a:p>
          <a:p>
            <a:pPr>
              <a:buNone/>
            </a:pPr>
            <a:r>
              <a:rPr lang="en-US" b="1" dirty="0" smtClean="0">
                <a:solidFill>
                  <a:srgbClr val="C00000"/>
                </a:solidFill>
                <a:latin typeface="Comic Sans MS" pitchFamily="66" charset="0"/>
              </a:rPr>
              <a:t>Examples of recent social change</a:t>
            </a:r>
            <a:r>
              <a:rPr lang="en-US" b="1" dirty="0">
                <a:solidFill>
                  <a:srgbClr val="C00000"/>
                </a:solidFill>
                <a:latin typeface="Comic Sans MS" pitchFamily="66" charset="0"/>
              </a:rPr>
              <a:t>:</a:t>
            </a:r>
            <a:endParaRPr lang="en-US" b="1" dirty="0" smtClean="0">
              <a:solidFill>
                <a:srgbClr val="C00000"/>
              </a:solidFill>
              <a:latin typeface="Comic Sans MS" pitchFamily="66" charset="0"/>
            </a:endParaRPr>
          </a:p>
          <a:p>
            <a:r>
              <a:rPr lang="en-US" b="1" dirty="0" smtClean="0">
                <a:solidFill>
                  <a:srgbClr val="C00000"/>
                </a:solidFill>
                <a:latin typeface="Comic Sans MS" pitchFamily="66" charset="0"/>
              </a:rPr>
              <a:t>Ban on smoking in public places</a:t>
            </a:r>
          </a:p>
          <a:p>
            <a:r>
              <a:rPr lang="en-US" b="1" dirty="0" smtClean="0">
                <a:solidFill>
                  <a:srgbClr val="C00000"/>
                </a:solidFill>
                <a:latin typeface="Comic Sans MS" pitchFamily="66" charset="0"/>
              </a:rPr>
              <a:t>Recycling </a:t>
            </a:r>
            <a:endParaRPr lang="en-GB" b="1" dirty="0" smtClean="0">
              <a:solidFill>
                <a:srgbClr val="C00000"/>
              </a:solidFill>
              <a:latin typeface="Comic Sans MS" pitchFamily="66" charset="0"/>
            </a:endParaRPr>
          </a:p>
          <a:p>
            <a:pPr marL="0" indent="0">
              <a:buNone/>
            </a:pPr>
            <a:endParaRPr lang="en-GB"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Autofit/>
          </a:bodyPr>
          <a:lstStyle/>
          <a:p>
            <a:pPr algn="l" eaLnBrk="1" hangingPunct="1"/>
            <a:r>
              <a:rPr lang="en-GB" sz="4800" b="1" dirty="0" smtClean="0">
                <a:effectLst>
                  <a:outerShdw blurRad="38100" dist="38100" dir="2700000" algn="tl">
                    <a:srgbClr val="000000">
                      <a:alpha val="43137"/>
                    </a:srgbClr>
                  </a:outerShdw>
                </a:effectLst>
              </a:rPr>
              <a:t>Majority </a:t>
            </a:r>
            <a:r>
              <a:rPr lang="en-GB" sz="4800" b="1" dirty="0" err="1" smtClean="0">
                <a:effectLst>
                  <a:outerShdw blurRad="38100" dist="38100" dir="2700000" algn="tl">
                    <a:srgbClr val="000000">
                      <a:alpha val="43137"/>
                    </a:srgbClr>
                  </a:outerShdw>
                </a:effectLst>
              </a:rPr>
              <a:t>vs</a:t>
            </a:r>
            <a:r>
              <a:rPr lang="en-GB" sz="4800" b="1" dirty="0" smtClean="0">
                <a:effectLst>
                  <a:outerShdw blurRad="38100" dist="38100" dir="2700000" algn="tl">
                    <a:srgbClr val="000000">
                      <a:alpha val="43137"/>
                    </a:srgbClr>
                  </a:outerShdw>
                </a:effectLst>
              </a:rPr>
              <a:t> Minority Influence</a:t>
            </a:r>
          </a:p>
        </p:txBody>
      </p:sp>
      <p:sp>
        <p:nvSpPr>
          <p:cNvPr id="55299" name="Rectangle 3"/>
          <p:cNvSpPr>
            <a:spLocks noGrp="1" noChangeArrowheads="1"/>
          </p:cNvSpPr>
          <p:nvPr>
            <p:ph type="body" idx="1"/>
          </p:nvPr>
        </p:nvSpPr>
        <p:spPr>
          <a:xfrm>
            <a:off x="457200" y="1600200"/>
            <a:ext cx="8229600" cy="4637088"/>
          </a:xfrm>
        </p:spPr>
        <p:txBody>
          <a:bodyPr/>
          <a:lstStyle/>
          <a:p>
            <a:pPr eaLnBrk="1" hangingPunct="1"/>
            <a:r>
              <a:rPr lang="en-GB" smtClean="0"/>
              <a:t>Majorities maintain the status quo, promoting uniformity and exerting pressure on those deviating</a:t>
            </a:r>
          </a:p>
          <a:p>
            <a:pPr eaLnBrk="1" hangingPunct="1"/>
            <a:r>
              <a:rPr lang="en-GB" smtClean="0"/>
              <a:t>Minority influence is associated with change &amp; innovation as the ideas cause a social conflict</a:t>
            </a:r>
          </a:p>
          <a:p>
            <a:pPr eaLnBrk="1" hangingPunct="1"/>
            <a:r>
              <a:rPr lang="en-GB" smtClean="0"/>
              <a:t>For minority influence to work there must be  a conversion in those from the majority</a:t>
            </a:r>
          </a:p>
          <a:p>
            <a:pPr lvl="1" eaLnBrk="1" hangingPunct="1"/>
            <a:endParaRPr lang="en-GB" smtClean="0"/>
          </a:p>
        </p:txBody>
      </p:sp>
      <p:pic>
        <p:nvPicPr>
          <p:cNvPr id="7170" name="Picture 2" descr="http://t1.gstatic.com/images?q=tbn:ANd9GcTyVu2qOTzb9onTaw7yZ2TVNqsMancE1E6hKUDn1Xa-R1hgUQ_MEg"/>
          <p:cNvPicPr>
            <a:picLocks noChangeAspect="1" noChangeArrowheads="1"/>
          </p:cNvPicPr>
          <p:nvPr/>
        </p:nvPicPr>
        <p:blipFill>
          <a:blip r:embed="rId2" cstate="print"/>
          <a:srcRect/>
          <a:stretch>
            <a:fillRect/>
          </a:stretch>
        </p:blipFill>
        <p:spPr bwMode="auto">
          <a:xfrm>
            <a:off x="7164288" y="5013176"/>
            <a:ext cx="1656184" cy="15017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vertical)">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additive="base">
                                        <p:cTn id="12"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 calcmode="lin" valueType="num">
                                      <p:cBhvr additive="base">
                                        <p:cTn id="18"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5299">
                                            <p:txEl>
                                              <p:pRg st="2" end="2"/>
                                            </p:txEl>
                                          </p:spTgt>
                                        </p:tgtEl>
                                        <p:attrNameLst>
                                          <p:attrName>style.visibility</p:attrName>
                                        </p:attrNameLst>
                                      </p:cBhvr>
                                      <p:to>
                                        <p:strVal val="visible"/>
                                      </p:to>
                                    </p:set>
                                    <p:anim calcmode="lin" valueType="num">
                                      <p:cBhvr additive="base">
                                        <p:cTn id="24"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blinds(horizontal)">
                                      <p:cBhvr>
                                        <p:cTn id="3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5529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GB" sz="4800" b="1" dirty="0" smtClean="0">
                <a:latin typeface="Comic Sans MS" pitchFamily="66" charset="0"/>
              </a:rPr>
              <a:t>Conditions for Conversion</a:t>
            </a:r>
          </a:p>
        </p:txBody>
      </p:sp>
      <p:sp>
        <p:nvSpPr>
          <p:cNvPr id="47107" name="Rectangle 5"/>
          <p:cNvSpPr>
            <a:spLocks noChangeArrowheads="1"/>
          </p:cNvSpPr>
          <p:nvPr/>
        </p:nvSpPr>
        <p:spPr bwMode="auto">
          <a:xfrm>
            <a:off x="1042988" y="1341438"/>
            <a:ext cx="7129462" cy="1079500"/>
          </a:xfrm>
          <a:prstGeom prst="rect">
            <a:avLst/>
          </a:prstGeom>
          <a:solidFill>
            <a:srgbClr val="6D30DC"/>
          </a:solidFill>
          <a:ln w="9525">
            <a:solidFill>
              <a:schemeClr val="tx1"/>
            </a:solidFill>
            <a:miter lim="800000"/>
            <a:headEnd/>
            <a:tailEnd/>
          </a:ln>
        </p:spPr>
        <p:txBody>
          <a:bodyPr wrap="none" anchor="ctr"/>
          <a:lstStyle/>
          <a:p>
            <a:pPr algn="ctr"/>
            <a:r>
              <a:rPr lang="en-GB" sz="3200" b="1" dirty="0">
                <a:solidFill>
                  <a:schemeClr val="bg1"/>
                </a:solidFill>
              </a:rPr>
              <a:t>Consistency</a:t>
            </a:r>
          </a:p>
          <a:p>
            <a:pPr algn="ctr"/>
            <a:r>
              <a:rPr lang="en-GB" sz="2400" b="1" dirty="0">
                <a:solidFill>
                  <a:schemeClr val="bg1"/>
                </a:solidFill>
              </a:rPr>
              <a:t>The minority must be consistent in their opinion</a:t>
            </a:r>
          </a:p>
        </p:txBody>
      </p:sp>
      <p:sp>
        <p:nvSpPr>
          <p:cNvPr id="47108" name="Rectangle 6"/>
          <p:cNvSpPr>
            <a:spLocks noChangeArrowheads="1"/>
          </p:cNvSpPr>
          <p:nvPr/>
        </p:nvSpPr>
        <p:spPr bwMode="auto">
          <a:xfrm>
            <a:off x="1116013" y="2636838"/>
            <a:ext cx="7127875" cy="1177925"/>
          </a:xfrm>
          <a:prstGeom prst="rect">
            <a:avLst/>
          </a:prstGeom>
          <a:solidFill>
            <a:srgbClr val="C00000"/>
          </a:solidFill>
          <a:ln w="9525">
            <a:solidFill>
              <a:schemeClr val="tx1"/>
            </a:solidFill>
            <a:miter lim="800000"/>
            <a:headEnd/>
            <a:tailEnd/>
          </a:ln>
        </p:spPr>
        <p:txBody>
          <a:bodyPr wrap="none" anchor="ctr"/>
          <a:lstStyle/>
          <a:p>
            <a:pPr algn="ctr"/>
            <a:r>
              <a:rPr lang="en-GB" sz="3200" b="1" dirty="0">
                <a:solidFill>
                  <a:schemeClr val="bg1"/>
                </a:solidFill>
              </a:rPr>
              <a:t>Flexibility</a:t>
            </a:r>
          </a:p>
          <a:p>
            <a:pPr algn="ctr"/>
            <a:r>
              <a:rPr lang="en-GB" sz="2400" b="1" dirty="0">
                <a:solidFill>
                  <a:schemeClr val="bg1"/>
                </a:solidFill>
              </a:rPr>
              <a:t>The minority must not appear to be rigid &amp; dogmatic</a:t>
            </a:r>
          </a:p>
        </p:txBody>
      </p:sp>
      <p:sp>
        <p:nvSpPr>
          <p:cNvPr id="47109" name="Rectangle 7"/>
          <p:cNvSpPr>
            <a:spLocks noChangeArrowheads="1"/>
          </p:cNvSpPr>
          <p:nvPr/>
        </p:nvSpPr>
        <p:spPr bwMode="auto">
          <a:xfrm>
            <a:off x="1116013" y="4006850"/>
            <a:ext cx="7127875" cy="1200150"/>
          </a:xfrm>
          <a:prstGeom prst="rect">
            <a:avLst/>
          </a:prstGeom>
          <a:solidFill>
            <a:srgbClr val="7030A0"/>
          </a:solidFill>
          <a:ln w="9525">
            <a:solidFill>
              <a:schemeClr val="tx1"/>
            </a:solidFill>
            <a:miter lim="800000"/>
            <a:headEnd/>
            <a:tailEnd/>
          </a:ln>
        </p:spPr>
        <p:txBody>
          <a:bodyPr wrap="none" anchor="ctr"/>
          <a:lstStyle/>
          <a:p>
            <a:pPr algn="ctr"/>
            <a:r>
              <a:rPr lang="en-GB" sz="3200" b="1" dirty="0">
                <a:solidFill>
                  <a:schemeClr val="bg1"/>
                </a:solidFill>
              </a:rPr>
              <a:t>Relevance</a:t>
            </a:r>
          </a:p>
          <a:p>
            <a:pPr algn="ctr"/>
            <a:r>
              <a:rPr lang="en-GB" sz="2400" b="1" dirty="0">
                <a:solidFill>
                  <a:schemeClr val="bg1"/>
                </a:solidFill>
              </a:rPr>
              <a:t>The minority will be more successful if their views are </a:t>
            </a:r>
          </a:p>
          <a:p>
            <a:pPr algn="ctr"/>
            <a:r>
              <a:rPr lang="en-GB" sz="2400" b="1" dirty="0">
                <a:solidFill>
                  <a:schemeClr val="bg1"/>
                </a:solidFill>
              </a:rPr>
              <a:t>in line with social trends</a:t>
            </a:r>
          </a:p>
        </p:txBody>
      </p:sp>
      <p:sp>
        <p:nvSpPr>
          <p:cNvPr id="47110" name="Rectangle 8"/>
          <p:cNvSpPr>
            <a:spLocks noChangeArrowheads="1"/>
          </p:cNvSpPr>
          <p:nvPr/>
        </p:nvSpPr>
        <p:spPr bwMode="auto">
          <a:xfrm>
            <a:off x="1116013" y="5399088"/>
            <a:ext cx="7127875" cy="1223962"/>
          </a:xfrm>
          <a:prstGeom prst="rect">
            <a:avLst/>
          </a:prstGeom>
          <a:solidFill>
            <a:srgbClr val="0000FF"/>
          </a:solidFill>
          <a:ln w="9525">
            <a:solidFill>
              <a:schemeClr val="tx1"/>
            </a:solidFill>
            <a:miter lim="800000"/>
            <a:headEnd/>
            <a:tailEnd/>
          </a:ln>
        </p:spPr>
        <p:txBody>
          <a:bodyPr wrap="none" anchor="ctr"/>
          <a:lstStyle/>
          <a:p>
            <a:pPr algn="ctr"/>
            <a:r>
              <a:rPr lang="en-GB" sz="3200" b="1" dirty="0">
                <a:solidFill>
                  <a:schemeClr val="bg1"/>
                </a:solidFill>
              </a:rPr>
              <a:t>Commitment</a:t>
            </a:r>
          </a:p>
          <a:p>
            <a:pPr algn="ctr"/>
            <a:r>
              <a:rPr lang="en-GB" sz="2400" b="1" dirty="0">
                <a:solidFill>
                  <a:schemeClr val="bg1"/>
                </a:solidFill>
              </a:rPr>
              <a:t>A committed minority will lead people to rethink their </a:t>
            </a:r>
          </a:p>
          <a:p>
            <a:pPr algn="ctr"/>
            <a:r>
              <a:rPr lang="en-GB" sz="2400" b="1" dirty="0">
                <a:solidFill>
                  <a:schemeClr val="bg1"/>
                </a:solidFill>
              </a:rPr>
              <a:t>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blinds(vertical)">
                                      <p:cBhvr>
                                        <p:cTn id="12" dur="500"/>
                                        <p:tgtEl>
                                          <p:spTgt spid="471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blinds(horizontal)">
                                      <p:cBhvr>
                                        <p:cTn id="17" dur="500"/>
                                        <p:tgtEl>
                                          <p:spTgt spid="471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blinds(vertical)">
                                      <p:cBhvr>
                                        <p:cTn id="22" dur="500"/>
                                        <p:tgtEl>
                                          <p:spTgt spid="4710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10"/>
                                        </p:tgtEl>
                                        <p:attrNameLst>
                                          <p:attrName>style.visibility</p:attrName>
                                        </p:attrNameLst>
                                      </p:cBhvr>
                                      <p:to>
                                        <p:strVal val="visible"/>
                                      </p:to>
                                    </p:set>
                                    <p:animEffect transition="in" filter="blinds(horizontal)">
                                      <p:cBhvr>
                                        <p:cTn id="27"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animBg="1"/>
      <p:bldP spid="47108" grpId="0" animBg="1"/>
      <p:bldP spid="47109" grpId="0" animBg="1"/>
      <p:bldP spid="471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effectLst>
                  <a:outerShdw blurRad="38100" dist="38100" dir="2700000" algn="tl">
                    <a:srgbClr val="000000">
                      <a:alpha val="43137"/>
                    </a:srgbClr>
                  </a:outerShdw>
                </a:effectLst>
              </a:rPr>
              <a:t>Snow ball effect</a:t>
            </a:r>
            <a:endParaRPr lang="en-GB" sz="6600" b="1" dirty="0">
              <a:effectLst>
                <a:outerShdw blurRad="38100" dist="38100" dir="2700000" algn="tl">
                  <a:srgbClr val="000000">
                    <a:alpha val="43137"/>
                  </a:srgbClr>
                </a:outerShdw>
              </a:effectLst>
            </a:endParaRPr>
          </a:p>
        </p:txBody>
      </p:sp>
      <p:pic>
        <p:nvPicPr>
          <p:cNvPr id="1026" name="Picture 2" descr="http://t0.gstatic.com/images?q=tbn:ANd9GcQ8U81aqrbILzVgifblZblB6YJgOPS-pTgjh7GUVCFpAVOQRZwalA"/>
          <p:cNvPicPr>
            <a:picLocks noChangeAspect="1" noChangeArrowheads="1"/>
          </p:cNvPicPr>
          <p:nvPr/>
        </p:nvPicPr>
        <p:blipFill>
          <a:blip r:embed="rId2" cstate="print"/>
          <a:srcRect/>
          <a:stretch>
            <a:fillRect/>
          </a:stretch>
        </p:blipFill>
        <p:spPr bwMode="auto">
          <a:xfrm>
            <a:off x="4716016" y="4293096"/>
            <a:ext cx="2076450" cy="2200275"/>
          </a:xfrm>
          <a:prstGeom prst="rect">
            <a:avLst/>
          </a:prstGeom>
          <a:noFill/>
        </p:spPr>
      </p:pic>
      <p:sp>
        <p:nvSpPr>
          <p:cNvPr id="5" name="TextBox 4"/>
          <p:cNvSpPr txBox="1"/>
          <p:nvPr/>
        </p:nvSpPr>
        <p:spPr>
          <a:xfrm>
            <a:off x="827584" y="1556792"/>
            <a:ext cx="7920880" cy="2554545"/>
          </a:xfrm>
          <a:prstGeom prst="rect">
            <a:avLst/>
          </a:prstGeom>
          <a:noFill/>
        </p:spPr>
        <p:txBody>
          <a:bodyPr wrap="square" rtlCol="0">
            <a:spAutoFit/>
          </a:bodyPr>
          <a:lstStyle/>
          <a:p>
            <a:r>
              <a:rPr lang="en-GB" sz="3200" dirty="0" smtClean="0">
                <a:solidFill>
                  <a:srgbClr val="0000FF"/>
                </a:solidFill>
                <a:latin typeface="Comic Sans MS" pitchFamily="66" charset="0"/>
              </a:rPr>
              <a:t>This occurs when a minority convert a small group of people to their views, this small group convert other people. Over a period of time the original minority view can become the view of the majority.</a:t>
            </a:r>
            <a:endParaRPr lang="en-GB" sz="3200" dirty="0">
              <a:solidFill>
                <a:srgbClr val="0000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slide(fromLeft)">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effectLst>
                  <a:outerShdw blurRad="38100" dist="38100" dir="2700000" algn="tl">
                    <a:srgbClr val="000000">
                      <a:alpha val="43137"/>
                    </a:srgbClr>
                  </a:outerShdw>
                </a:effectLst>
              </a:rPr>
              <a:t>Social crypto amnesia</a:t>
            </a:r>
            <a:endParaRPr lang="en-GB" sz="6000" b="1" dirty="0">
              <a:effectLst>
                <a:outerShdw blurRad="38100" dist="38100" dir="2700000" algn="tl">
                  <a:srgbClr val="000000">
                    <a:alpha val="43137"/>
                  </a:srgbClr>
                </a:outerShdw>
              </a:effectLst>
            </a:endParaRPr>
          </a:p>
        </p:txBody>
      </p:sp>
      <p:sp>
        <p:nvSpPr>
          <p:cNvPr id="3" name="Rectangle 2"/>
          <p:cNvSpPr/>
          <p:nvPr/>
        </p:nvSpPr>
        <p:spPr>
          <a:xfrm>
            <a:off x="539552" y="1412776"/>
            <a:ext cx="7920880" cy="4524315"/>
          </a:xfrm>
          <a:prstGeom prst="rect">
            <a:avLst/>
          </a:prstGeom>
        </p:spPr>
        <p:txBody>
          <a:bodyPr wrap="square">
            <a:spAutoFit/>
          </a:bodyPr>
          <a:lstStyle/>
          <a:p>
            <a:pPr fontAlgn="auto">
              <a:spcAft>
                <a:spcPts val="0"/>
              </a:spcAft>
              <a:defRPr/>
            </a:pPr>
            <a:r>
              <a:rPr lang="en-GB" sz="3200" dirty="0">
                <a:solidFill>
                  <a:schemeClr val="accent6">
                    <a:lumMod val="75000"/>
                  </a:schemeClr>
                </a:solidFill>
                <a:latin typeface="Comic Sans MS" pitchFamily="66" charset="0"/>
              </a:rPr>
              <a:t>Minority ideas are assimilated into the majority viewpoint without those in the majority remembering where the ideas came from.</a:t>
            </a:r>
          </a:p>
          <a:p>
            <a:pPr fontAlgn="auto">
              <a:spcAft>
                <a:spcPts val="0"/>
              </a:spcAft>
              <a:defRPr/>
            </a:pPr>
            <a:r>
              <a:rPr lang="en-GB" sz="3200" dirty="0">
                <a:solidFill>
                  <a:schemeClr val="accent6">
                    <a:lumMod val="75000"/>
                  </a:schemeClr>
                </a:solidFill>
                <a:latin typeface="Comic Sans MS" pitchFamily="66" charset="0"/>
              </a:rPr>
              <a:t>This often happens when the minority ideas are so strongly associated with the source that to adopt the message risks assuming the negative identity of the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txBody>
          <a:bodyPr>
            <a:normAutofit/>
          </a:bodyPr>
          <a:lstStyle/>
          <a:p>
            <a:r>
              <a:rPr lang="en-GB" sz="5400" b="1" dirty="0" smtClean="0">
                <a:effectLst>
                  <a:outerShdw blurRad="38100" dist="38100" dir="2700000" algn="tl">
                    <a:srgbClr val="000000">
                      <a:alpha val="43137"/>
                    </a:srgbClr>
                  </a:outerShdw>
                </a:effectLst>
                <a:latin typeface="Comic Sans MS" pitchFamily="66" charset="0"/>
              </a:rPr>
              <a:t>Social change</a:t>
            </a:r>
            <a:endParaRPr lang="en-GB" sz="5400" b="1" dirty="0">
              <a:effectLst>
                <a:outerShdw blurRad="38100" dist="38100" dir="2700000" algn="tl">
                  <a:srgbClr val="000000">
                    <a:alpha val="43137"/>
                  </a:srgbClr>
                </a:outerShdw>
              </a:effectLst>
              <a:latin typeface="Comic Sans MS" pitchFamily="66" charset="0"/>
            </a:endParaRPr>
          </a:p>
        </p:txBody>
      </p:sp>
      <p:sp>
        <p:nvSpPr>
          <p:cNvPr id="3" name="Snip Single Corner Rectangle 2"/>
          <p:cNvSpPr/>
          <p:nvPr/>
        </p:nvSpPr>
        <p:spPr>
          <a:xfrm>
            <a:off x="251520" y="404664"/>
            <a:ext cx="3168352" cy="1584176"/>
          </a:xfrm>
          <a:prstGeom prst="snip1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effectLst>
                  <a:outerShdw blurRad="38100" dist="38100" dir="2700000" algn="tl">
                    <a:srgbClr val="000000">
                      <a:alpha val="43137"/>
                    </a:srgbClr>
                  </a:outerShdw>
                </a:effectLst>
              </a:rPr>
              <a:t>Informational social influence </a:t>
            </a:r>
          </a:p>
          <a:p>
            <a:pPr algn="ctr"/>
            <a:r>
              <a:rPr lang="en-GB" sz="2000" b="1" dirty="0" smtClean="0"/>
              <a:t>i.e. Effects of smoke inhalation on health</a:t>
            </a:r>
            <a:endParaRPr lang="en-GB" sz="2000" b="1" dirty="0"/>
          </a:p>
        </p:txBody>
      </p:sp>
      <p:sp>
        <p:nvSpPr>
          <p:cNvPr id="4" name="Snip Single Corner Rectangle 3"/>
          <p:cNvSpPr/>
          <p:nvPr/>
        </p:nvSpPr>
        <p:spPr>
          <a:xfrm>
            <a:off x="1259632" y="1916832"/>
            <a:ext cx="2376264" cy="1800200"/>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effectLst>
                  <a:outerShdw blurRad="38100" dist="38100" dir="2700000" algn="tl">
                    <a:srgbClr val="000000">
                      <a:alpha val="43137"/>
                    </a:srgbClr>
                  </a:outerShdw>
                </a:effectLst>
              </a:rPr>
              <a:t>Internalisation: </a:t>
            </a:r>
            <a:r>
              <a:rPr lang="en-GB" b="1" dirty="0" smtClean="0"/>
              <a:t>conversion of a few people who then become a minority.</a:t>
            </a:r>
            <a:endParaRPr lang="en-GB" b="1" dirty="0"/>
          </a:p>
        </p:txBody>
      </p:sp>
      <p:sp>
        <p:nvSpPr>
          <p:cNvPr id="5" name="Snip Single Corner Rectangle 4"/>
          <p:cNvSpPr/>
          <p:nvPr/>
        </p:nvSpPr>
        <p:spPr>
          <a:xfrm>
            <a:off x="2627784" y="3501008"/>
            <a:ext cx="2160240" cy="1368152"/>
          </a:xfrm>
          <a:prstGeom prst="snip1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FF00"/>
                </a:solidFill>
                <a:effectLst>
                  <a:outerShdw blurRad="38100" dist="38100" dir="2700000" algn="tl">
                    <a:srgbClr val="000000">
                      <a:alpha val="43137"/>
                    </a:srgbClr>
                  </a:outerShdw>
                </a:effectLst>
              </a:rPr>
              <a:t>Snowball  effect:</a:t>
            </a:r>
          </a:p>
          <a:p>
            <a:pPr algn="ctr"/>
            <a:r>
              <a:rPr lang="en-GB" b="1" dirty="0" smtClean="0"/>
              <a:t>The minority becomes the majority</a:t>
            </a:r>
            <a:endParaRPr lang="en-GB" b="1" dirty="0"/>
          </a:p>
        </p:txBody>
      </p:sp>
      <p:sp>
        <p:nvSpPr>
          <p:cNvPr id="8" name="Snip Single Corner Rectangle 7"/>
          <p:cNvSpPr/>
          <p:nvPr/>
        </p:nvSpPr>
        <p:spPr>
          <a:xfrm>
            <a:off x="3563888" y="4797152"/>
            <a:ext cx="2160240" cy="1368152"/>
          </a:xfrm>
          <a:prstGeom prst="snip1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FF00"/>
                </a:solidFill>
                <a:effectLst>
                  <a:outerShdw blurRad="38100" dist="38100" dir="2700000" algn="tl">
                    <a:srgbClr val="000000">
                      <a:alpha val="43137"/>
                    </a:srgbClr>
                  </a:outerShdw>
                </a:effectLst>
              </a:rPr>
              <a:t>Compliance to the majority norm.</a:t>
            </a:r>
          </a:p>
          <a:p>
            <a:pPr algn="ctr"/>
            <a:endParaRPr lang="en-GB" dirty="0"/>
          </a:p>
        </p:txBody>
      </p:sp>
      <p:pic>
        <p:nvPicPr>
          <p:cNvPr id="1026" name="Picture 2" descr="http://t1.gstatic.com/images?q=tbn:ANd9GcS8i4e3rZtGh8H9_oN2IzGsL5k3lgrFRcf0_kJBcnx9ly8CQ00XaA"/>
          <p:cNvPicPr>
            <a:picLocks noChangeAspect="1" noChangeArrowheads="1"/>
          </p:cNvPicPr>
          <p:nvPr/>
        </p:nvPicPr>
        <p:blipFill>
          <a:blip r:embed="rId2" cstate="print"/>
          <a:srcRect/>
          <a:stretch>
            <a:fillRect/>
          </a:stretch>
        </p:blipFill>
        <p:spPr bwMode="auto">
          <a:xfrm>
            <a:off x="6660232" y="1628800"/>
            <a:ext cx="1981200" cy="2314575"/>
          </a:xfrm>
          <a:prstGeom prst="rect">
            <a:avLst/>
          </a:prstGeom>
          <a:noFill/>
        </p:spPr>
      </p:pic>
      <p:sp>
        <p:nvSpPr>
          <p:cNvPr id="7" name="Snip Single Corner Rectangle 6"/>
          <p:cNvSpPr/>
          <p:nvPr/>
        </p:nvSpPr>
        <p:spPr>
          <a:xfrm>
            <a:off x="5508104" y="5877272"/>
            <a:ext cx="2520280" cy="720080"/>
          </a:xfrm>
          <a:prstGeom prst="snip1Rect">
            <a:avLst/>
          </a:prstGeom>
          <a:solidFill>
            <a:srgbClr val="6D3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effectLst>
                  <a:outerShdw blurRad="38100" dist="38100" dir="2700000" algn="tl">
                    <a:srgbClr val="000000">
                      <a:alpha val="43137"/>
                    </a:srgbClr>
                  </a:outerShdw>
                </a:effectLst>
              </a:rPr>
              <a:t>Crypto amnesia</a:t>
            </a:r>
            <a:endParaRPr lang="en-GB" sz="2400" b="1" dirty="0">
              <a:solidFill>
                <a:srgbClr val="FFFF00"/>
              </a:solidFill>
              <a:effectLst>
                <a:outerShdw blurRad="38100" dist="38100" dir="2700000" algn="tl">
                  <a:srgbClr val="000000">
                    <a:alpha val="43137"/>
                  </a:srgbClr>
                </a:outerShdw>
              </a:effectLst>
            </a:endParaRPr>
          </a:p>
        </p:txBody>
      </p:sp>
      <p:sp>
        <p:nvSpPr>
          <p:cNvPr id="9" name="Rectangle 8"/>
          <p:cNvSpPr/>
          <p:nvPr/>
        </p:nvSpPr>
        <p:spPr>
          <a:xfrm>
            <a:off x="3707904" y="2420888"/>
            <a:ext cx="3001143"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GB" b="1" dirty="0" smtClean="0">
                <a:latin typeface="Comic Sans MS" pitchFamily="66" charset="0"/>
              </a:rPr>
              <a:t>Conditions for Conversion</a:t>
            </a:r>
            <a:endParaRPr lang="en-GB" dirty="0"/>
          </a:p>
        </p:txBody>
      </p:sp>
      <p:sp>
        <p:nvSpPr>
          <p:cNvPr id="10" name="Rectangle 9"/>
          <p:cNvSpPr/>
          <p:nvPr/>
        </p:nvSpPr>
        <p:spPr>
          <a:xfrm>
            <a:off x="323528" y="5229200"/>
            <a:ext cx="3116559"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GB" b="1" dirty="0" smtClean="0">
                <a:latin typeface="Comic Sans MS" pitchFamily="66" charset="0"/>
              </a:rPr>
              <a:t>Normative social influence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Scale>
                                      <p:cBhvr>
                                        <p:cTn id="11"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026"/>
                                        </p:tgtEl>
                                        <p:attrNameLst>
                                          <p:attrName>ppt_x</p:attrName>
                                          <p:attrName>ppt_y</p:attrName>
                                        </p:attrNameLst>
                                      </p:cBhvr>
                                    </p:animMotion>
                                    <p:animEffect transition="in" filter="fade">
                                      <p:cBhvr>
                                        <p:cTn id="13" dur="1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animBg="1"/>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effectLst>
                  <a:outerShdw blurRad="38100" dist="38100" dir="2700000" algn="tl">
                    <a:srgbClr val="000000">
                      <a:alpha val="43137"/>
                    </a:srgbClr>
                  </a:outerShdw>
                </a:effectLst>
              </a:rPr>
              <a:t>Studies into compliance</a:t>
            </a:r>
            <a:endParaRPr lang="en-GB" sz="6000" b="1" dirty="0">
              <a:effectLst>
                <a:outerShdw blurRad="38100" dist="38100" dir="2700000" algn="tl">
                  <a:srgbClr val="000000">
                    <a:alpha val="43137"/>
                  </a:srgbClr>
                </a:outerShdw>
              </a:effectLst>
            </a:endParaRPr>
          </a:p>
        </p:txBody>
      </p:sp>
      <p:pic>
        <p:nvPicPr>
          <p:cNvPr id="21506" name="Picture 2" descr="Asch_experiment"/>
          <p:cNvPicPr>
            <a:picLocks noChangeAspect="1" noChangeArrowheads="1"/>
          </p:cNvPicPr>
          <p:nvPr/>
        </p:nvPicPr>
        <p:blipFill>
          <a:blip r:embed="rId2" cstate="print"/>
          <a:srcRect/>
          <a:stretch>
            <a:fillRect/>
          </a:stretch>
        </p:blipFill>
        <p:spPr bwMode="auto">
          <a:xfrm>
            <a:off x="6732240" y="2132856"/>
            <a:ext cx="2160240" cy="2189698"/>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5220072" y="2348880"/>
            <a:ext cx="1438203" cy="1800200"/>
          </a:xfrm>
          <a:prstGeom prst="rect">
            <a:avLst/>
          </a:prstGeom>
          <a:noFill/>
          <a:ln w="9525">
            <a:noFill/>
            <a:miter lim="800000"/>
            <a:headEnd/>
            <a:tailEnd/>
          </a:ln>
        </p:spPr>
      </p:pic>
      <p:sp>
        <p:nvSpPr>
          <p:cNvPr id="8" name="TextBox 7"/>
          <p:cNvSpPr txBox="1"/>
          <p:nvPr/>
        </p:nvSpPr>
        <p:spPr>
          <a:xfrm>
            <a:off x="6660232" y="1556792"/>
            <a:ext cx="1440160" cy="400110"/>
          </a:xfrm>
          <a:prstGeom prst="rect">
            <a:avLst/>
          </a:prstGeom>
          <a:noFill/>
        </p:spPr>
        <p:txBody>
          <a:bodyPr wrap="square" rtlCol="0">
            <a:spAutoFit/>
          </a:bodyPr>
          <a:lstStyle/>
          <a:p>
            <a:r>
              <a:rPr lang="en-GB" sz="2000" b="1" dirty="0" smtClean="0"/>
              <a:t>Asch (1951)</a:t>
            </a:r>
            <a:endParaRPr lang="en-GB" sz="2000" b="1" dirty="0"/>
          </a:p>
        </p:txBody>
      </p:sp>
      <p:pic>
        <p:nvPicPr>
          <p:cNvPr id="21508" name="Picture 4"/>
          <p:cNvPicPr>
            <a:picLocks noChangeAspect="1" noChangeArrowheads="1"/>
          </p:cNvPicPr>
          <p:nvPr/>
        </p:nvPicPr>
        <p:blipFill>
          <a:blip r:embed="rId4" cstate="print"/>
          <a:srcRect l="12475"/>
          <a:stretch>
            <a:fillRect/>
          </a:stretch>
        </p:blipFill>
        <p:spPr bwMode="auto">
          <a:xfrm>
            <a:off x="1331640" y="2132856"/>
            <a:ext cx="2991027" cy="1872208"/>
          </a:xfrm>
          <a:prstGeom prst="rect">
            <a:avLst/>
          </a:prstGeom>
          <a:noFill/>
          <a:ln w="9525">
            <a:noFill/>
            <a:miter lim="800000"/>
            <a:headEnd/>
            <a:tailEnd/>
          </a:ln>
        </p:spPr>
      </p:pic>
      <p:pic>
        <p:nvPicPr>
          <p:cNvPr id="21509" name="Picture 5"/>
          <p:cNvPicPr>
            <a:picLocks noChangeAspect="1" noChangeArrowheads="1"/>
          </p:cNvPicPr>
          <p:nvPr/>
        </p:nvPicPr>
        <p:blipFill>
          <a:blip r:embed="rId5" cstate="print"/>
          <a:srcRect/>
          <a:stretch>
            <a:fillRect/>
          </a:stretch>
        </p:blipFill>
        <p:spPr bwMode="auto">
          <a:xfrm>
            <a:off x="395536" y="2492896"/>
            <a:ext cx="1008112" cy="1271098"/>
          </a:xfrm>
          <a:prstGeom prst="rect">
            <a:avLst/>
          </a:prstGeom>
          <a:noFill/>
          <a:ln w="9525">
            <a:noFill/>
            <a:miter lim="800000"/>
            <a:headEnd/>
            <a:tailEnd/>
          </a:ln>
        </p:spPr>
      </p:pic>
      <p:sp>
        <p:nvSpPr>
          <p:cNvPr id="11" name="TextBox 10"/>
          <p:cNvSpPr txBox="1"/>
          <p:nvPr/>
        </p:nvSpPr>
        <p:spPr>
          <a:xfrm>
            <a:off x="1187624" y="1556792"/>
            <a:ext cx="1800200" cy="461665"/>
          </a:xfrm>
          <a:prstGeom prst="rect">
            <a:avLst/>
          </a:prstGeom>
          <a:noFill/>
        </p:spPr>
        <p:txBody>
          <a:bodyPr wrap="square" rtlCol="0">
            <a:spAutoFit/>
          </a:bodyPr>
          <a:lstStyle/>
          <a:p>
            <a:r>
              <a:rPr lang="en-GB" sz="2400" b="1" dirty="0" err="1" smtClean="0"/>
              <a:t>Sherif</a:t>
            </a:r>
            <a:r>
              <a:rPr lang="en-GB" sz="2400" b="1" dirty="0" smtClean="0"/>
              <a:t> (1935)</a:t>
            </a:r>
            <a:endParaRPr lang="en-GB" sz="2400" b="1" dirty="0"/>
          </a:p>
        </p:txBody>
      </p:sp>
      <p:pic>
        <p:nvPicPr>
          <p:cNvPr id="14338" name="Picture 2" descr="http://www.lermanet.com/exit/milgram/sherif.gif"/>
          <p:cNvPicPr>
            <a:picLocks noChangeAspect="1" noChangeArrowheads="1"/>
          </p:cNvPicPr>
          <p:nvPr/>
        </p:nvPicPr>
        <p:blipFill>
          <a:blip r:embed="rId6" cstate="print"/>
          <a:srcRect/>
          <a:stretch>
            <a:fillRect/>
          </a:stretch>
        </p:blipFill>
        <p:spPr bwMode="auto">
          <a:xfrm>
            <a:off x="323527" y="3933056"/>
            <a:ext cx="4329481" cy="2664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dissolve">
                                      <p:cBhvr>
                                        <p:cTn id="15" dur="500"/>
                                        <p:tgtEl>
                                          <p:spTgt spid="2150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nodeType="click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slide(fromRight)">
                                      <p:cBhvr>
                                        <p:cTn id="20" dur="500"/>
                                        <p:tgtEl>
                                          <p:spTgt spid="2150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blinds(vertical)">
                                      <p:cBhvr>
                                        <p:cTn id="25" dur="500"/>
                                        <p:tgtEl>
                                          <p:spTgt spid="1433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nodeType="withEffect">
                                  <p:stCondLst>
                                    <p:cond delay="0"/>
                                  </p:stCondLst>
                                  <p:childTnLst>
                                    <p:set>
                                      <p:cBhvr>
                                        <p:cTn id="32" dur="1" fill="hold">
                                          <p:stCondLst>
                                            <p:cond delay="0"/>
                                          </p:stCondLst>
                                        </p:cTn>
                                        <p:tgtEl>
                                          <p:spTgt spid="21507"/>
                                        </p:tgtEl>
                                        <p:attrNameLst>
                                          <p:attrName>style.visibility</p:attrName>
                                        </p:attrNameLst>
                                      </p:cBhvr>
                                      <p:to>
                                        <p:strVal val="visible"/>
                                      </p:to>
                                    </p:set>
                                    <p:animEffect transition="in" filter="dissolve">
                                      <p:cBhvr>
                                        <p:cTn id="33" dur="500"/>
                                        <p:tgtEl>
                                          <p:spTgt spid="2150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1506"/>
                                        </p:tgtEl>
                                        <p:attrNameLst>
                                          <p:attrName>style.visibility</p:attrName>
                                        </p:attrNameLst>
                                      </p:cBhvr>
                                      <p:to>
                                        <p:strVal val="visible"/>
                                      </p:to>
                                    </p:set>
                                    <p:animEffect transition="in" filter="slide(fromRight)">
                                      <p:cBhvr>
                                        <p:cTn id="38"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0" y="457200"/>
            <a:ext cx="9144000" cy="1143000"/>
          </a:xfrm>
        </p:spPr>
        <p:txBody>
          <a:bodyPr>
            <a:normAutofit/>
          </a:bodyPr>
          <a:lstStyle/>
          <a:p>
            <a:pPr eaLnBrk="1" hangingPunct="1">
              <a:defRPr/>
            </a:pPr>
            <a:r>
              <a:rPr lang="en-US" sz="6600" b="1" dirty="0" smtClean="0">
                <a:effectLst>
                  <a:outerShdw blurRad="38100" dist="38100" dir="2700000" algn="tl">
                    <a:srgbClr val="000000">
                      <a:alpha val="43137"/>
                    </a:srgbClr>
                  </a:outerShdw>
                </a:effectLst>
                <a:latin typeface="Calibri" pitchFamily="34" charset="0"/>
              </a:rPr>
              <a:t>Asch’s Results</a:t>
            </a:r>
          </a:p>
        </p:txBody>
      </p:sp>
      <p:pic>
        <p:nvPicPr>
          <p:cNvPr id="9219" name="Picture 5" descr="The results."/>
          <p:cNvPicPr>
            <a:picLocks noChangeAspect="1" noChangeArrowheads="1"/>
          </p:cNvPicPr>
          <p:nvPr/>
        </p:nvPicPr>
        <p:blipFill>
          <a:blip r:embed="rId4" cstate="print"/>
          <a:srcRect t="12973"/>
          <a:stretch>
            <a:fillRect/>
          </a:stretch>
        </p:blipFill>
        <p:spPr bwMode="auto">
          <a:xfrm>
            <a:off x="457200" y="1600200"/>
            <a:ext cx="7848600" cy="46005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sz="6000" b="1" dirty="0" smtClean="0">
                <a:effectLst>
                  <a:outerShdw blurRad="38100" dist="38100" dir="2700000" algn="tl">
                    <a:srgbClr val="000000">
                      <a:alpha val="43137"/>
                    </a:srgbClr>
                  </a:outerShdw>
                </a:effectLst>
              </a:rPr>
              <a:t>Variations</a:t>
            </a:r>
            <a:endParaRPr lang="en-GB"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4745"/>
            <a:ext cx="8229600" cy="1800199"/>
          </a:xfrm>
        </p:spPr>
        <p:txBody>
          <a:bodyPr/>
          <a:lstStyle/>
          <a:p>
            <a:pPr marL="0" indent="0">
              <a:buNone/>
              <a:defRPr/>
            </a:pPr>
            <a:r>
              <a:rPr lang="en-US" sz="2800" b="1" dirty="0" smtClean="0">
                <a:latin typeface="Comic Sans MS" pitchFamily="66" charset="0"/>
              </a:rPr>
              <a:t>At one point the experiment was modified to determine if the size of the group affected the participants’ reactions. (the confederate group varied in size from one to fifteen)</a:t>
            </a:r>
          </a:p>
          <a:p>
            <a:pPr>
              <a:buNone/>
              <a:defRPr/>
            </a:pPr>
            <a:endParaRPr lang="en-US" dirty="0" smtClean="0">
              <a:latin typeface="Baskerville Old Face" pitchFamily="18" charset="0"/>
            </a:endParaRPr>
          </a:p>
          <a:p>
            <a:pPr>
              <a:buNone/>
              <a:defRPr/>
            </a:pPr>
            <a:endParaRPr lang="en-US" dirty="0" smtClean="0">
              <a:latin typeface="Baskerville Old Face" pitchFamily="18" charset="0"/>
            </a:endParaRPr>
          </a:p>
          <a:p>
            <a:endParaRPr lang="en-GB" dirty="0"/>
          </a:p>
        </p:txBody>
      </p:sp>
      <p:pic>
        <p:nvPicPr>
          <p:cNvPr id="4" name="Picture 9" descr="aschgrap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2996952"/>
            <a:ext cx="4555976" cy="3420680"/>
          </a:xfrm>
          <a:prstGeom prst="rect">
            <a:avLst/>
          </a:prstGeom>
          <a:solidFill>
            <a:srgbClr val="CCFFFF"/>
          </a:solidFill>
          <a:ln w="9525">
            <a:noFill/>
            <a:miter lim="800000"/>
            <a:headEnd/>
            <a:tailEnd/>
          </a:ln>
        </p:spPr>
      </p:pic>
      <p:sp>
        <p:nvSpPr>
          <p:cNvPr id="5" name="Action Button: Document 4">
            <a:hlinkClick r:id="rId4" action="ppaction://hlinksldjump" highlightClick="1"/>
          </p:cNvPr>
          <p:cNvSpPr/>
          <p:nvPr/>
        </p:nvSpPr>
        <p:spPr>
          <a:xfrm>
            <a:off x="8316416" y="5733256"/>
            <a:ext cx="360040" cy="43204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effectLst>
                  <a:outerShdw blurRad="38100" dist="38100" dir="2700000" algn="tl">
                    <a:srgbClr val="000000">
                      <a:alpha val="43137"/>
                    </a:srgbClr>
                  </a:outerShdw>
                </a:effectLst>
              </a:rPr>
              <a:t>Studies into </a:t>
            </a:r>
            <a:br>
              <a:rPr lang="en-GB" sz="4800" b="1" dirty="0" smtClean="0">
                <a:effectLst>
                  <a:outerShdw blurRad="38100" dist="38100" dir="2700000" algn="tl">
                    <a:srgbClr val="000000">
                      <a:alpha val="43137"/>
                    </a:srgbClr>
                  </a:outerShdw>
                </a:effectLst>
              </a:rPr>
            </a:br>
            <a:r>
              <a:rPr lang="en-GB" sz="4800" b="1" dirty="0" smtClean="0">
                <a:effectLst>
                  <a:outerShdw blurRad="38100" dist="38100" dir="2700000" algn="tl">
                    <a:srgbClr val="000000">
                      <a:alpha val="43137"/>
                    </a:srgbClr>
                  </a:outerShdw>
                </a:effectLst>
              </a:rPr>
              <a:t>Internalisation</a:t>
            </a:r>
            <a:endParaRPr lang="en-GB" sz="4800" b="1" dirty="0">
              <a:effectLst>
                <a:outerShdw blurRad="38100" dist="38100" dir="2700000" algn="tl">
                  <a:srgbClr val="000000">
                    <a:alpha val="43137"/>
                  </a:srgbClr>
                </a:outerShdw>
              </a:effectLst>
            </a:endParaRPr>
          </a:p>
        </p:txBody>
      </p:sp>
      <p:sp>
        <p:nvSpPr>
          <p:cNvPr id="7" name="TextBox 6"/>
          <p:cNvSpPr txBox="1"/>
          <p:nvPr/>
        </p:nvSpPr>
        <p:spPr>
          <a:xfrm>
            <a:off x="5652120" y="1628800"/>
            <a:ext cx="2520280" cy="461665"/>
          </a:xfrm>
          <a:prstGeom prst="rect">
            <a:avLst/>
          </a:prstGeom>
          <a:noFill/>
        </p:spPr>
        <p:txBody>
          <a:bodyPr wrap="square" rtlCol="0">
            <a:spAutoFit/>
          </a:bodyPr>
          <a:lstStyle/>
          <a:p>
            <a:r>
              <a:rPr lang="en-GB" sz="2400" b="1" dirty="0" smtClean="0"/>
              <a:t>Clark (1998/1999)</a:t>
            </a:r>
          </a:p>
        </p:txBody>
      </p:sp>
      <p:pic>
        <p:nvPicPr>
          <p:cNvPr id="22531" name="Picture 3"/>
          <p:cNvPicPr>
            <a:picLocks noChangeAspect="1" noChangeArrowheads="1"/>
          </p:cNvPicPr>
          <p:nvPr/>
        </p:nvPicPr>
        <p:blipFill>
          <a:blip r:embed="rId3" cstate="print"/>
          <a:srcRect/>
          <a:stretch>
            <a:fillRect/>
          </a:stretch>
        </p:blipFill>
        <p:spPr bwMode="auto">
          <a:xfrm>
            <a:off x="5148064" y="2276872"/>
            <a:ext cx="3347864" cy="2318706"/>
          </a:xfrm>
          <a:prstGeom prst="rect">
            <a:avLst/>
          </a:prstGeom>
          <a:noFill/>
          <a:ln w="9525">
            <a:noFill/>
            <a:miter lim="800000"/>
            <a:headEnd/>
            <a:tailEnd/>
          </a:ln>
        </p:spPr>
      </p:pic>
      <p:sp>
        <p:nvSpPr>
          <p:cNvPr id="8" name="Content Placeholder 7"/>
          <p:cNvSpPr>
            <a:spLocks noGrp="1"/>
          </p:cNvSpPr>
          <p:nvPr>
            <p:ph idx="1"/>
          </p:nvPr>
        </p:nvSpPr>
        <p:spPr/>
        <p:txBody>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dissolve">
                                      <p:cBhvr>
                                        <p:cTn id="15"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normAutofit/>
          </a:bodyPr>
          <a:lstStyle/>
          <a:p>
            <a:pPr eaLnBrk="1" hangingPunct="1"/>
            <a:r>
              <a:rPr lang="en-GB" sz="5400" b="1" dirty="0" smtClean="0">
                <a:effectLst>
                  <a:outerShdw blurRad="38100" dist="38100" dir="2700000" algn="tl">
                    <a:srgbClr val="000000">
                      <a:alpha val="43137"/>
                    </a:srgbClr>
                  </a:outerShdw>
                </a:effectLst>
              </a:rPr>
              <a:t>Conditions for Conversion</a:t>
            </a:r>
          </a:p>
        </p:txBody>
      </p:sp>
      <p:sp>
        <p:nvSpPr>
          <p:cNvPr id="47107" name="Rectangle 5"/>
          <p:cNvSpPr>
            <a:spLocks noChangeArrowheads="1"/>
          </p:cNvSpPr>
          <p:nvPr/>
        </p:nvSpPr>
        <p:spPr bwMode="auto">
          <a:xfrm>
            <a:off x="1042988" y="1341438"/>
            <a:ext cx="7129462" cy="10795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GB" sz="3200" b="1" dirty="0"/>
              <a:t>Consistency</a:t>
            </a:r>
          </a:p>
          <a:p>
            <a:pPr algn="ctr"/>
            <a:r>
              <a:rPr lang="en-GB" sz="2400" dirty="0"/>
              <a:t>The minority must be consistent in their opinion</a:t>
            </a:r>
          </a:p>
        </p:txBody>
      </p:sp>
      <p:sp>
        <p:nvSpPr>
          <p:cNvPr id="47108" name="Rectangle 6"/>
          <p:cNvSpPr>
            <a:spLocks noChangeArrowheads="1"/>
          </p:cNvSpPr>
          <p:nvPr/>
        </p:nvSpPr>
        <p:spPr bwMode="auto">
          <a:xfrm>
            <a:off x="1116013" y="2636838"/>
            <a:ext cx="7127875" cy="1177925"/>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r>
              <a:rPr lang="en-GB" sz="3200" b="1" dirty="0"/>
              <a:t>Flexibility</a:t>
            </a:r>
          </a:p>
          <a:p>
            <a:pPr algn="ctr"/>
            <a:r>
              <a:rPr lang="en-GB" sz="2400" dirty="0"/>
              <a:t>The minority must not appear to be rigid &amp; dogmatic</a:t>
            </a:r>
          </a:p>
        </p:txBody>
      </p:sp>
      <p:sp>
        <p:nvSpPr>
          <p:cNvPr id="47109" name="Rectangle 7"/>
          <p:cNvSpPr>
            <a:spLocks noChangeArrowheads="1"/>
          </p:cNvSpPr>
          <p:nvPr/>
        </p:nvSpPr>
        <p:spPr bwMode="auto">
          <a:xfrm>
            <a:off x="1116013" y="4006850"/>
            <a:ext cx="7127875" cy="1200150"/>
          </a:xfrm>
          <a:prstGeom prst="rect">
            <a:avLst/>
          </a:prstGeom>
          <a:solidFill>
            <a:schemeClr val="accent2">
              <a:lumMod val="75000"/>
            </a:schemeClr>
          </a:solidFill>
          <a:ln w="9525">
            <a:solidFill>
              <a:schemeClr val="tx1"/>
            </a:solidFill>
            <a:miter lim="800000"/>
            <a:headEnd/>
            <a:tailEnd/>
          </a:ln>
        </p:spPr>
        <p:txBody>
          <a:bodyPr wrap="none" anchor="ctr"/>
          <a:lstStyle/>
          <a:p>
            <a:pPr algn="ctr"/>
            <a:r>
              <a:rPr lang="en-GB" sz="3200" b="1" dirty="0">
                <a:solidFill>
                  <a:schemeClr val="bg1"/>
                </a:solidFill>
              </a:rPr>
              <a:t>Relevance</a:t>
            </a:r>
          </a:p>
          <a:p>
            <a:pPr algn="ctr"/>
            <a:r>
              <a:rPr lang="en-GB" sz="2400" dirty="0">
                <a:solidFill>
                  <a:schemeClr val="bg1"/>
                </a:solidFill>
              </a:rPr>
              <a:t>The minority will be more successful if their views are </a:t>
            </a:r>
          </a:p>
          <a:p>
            <a:pPr algn="ctr"/>
            <a:r>
              <a:rPr lang="en-GB" sz="2400" dirty="0">
                <a:solidFill>
                  <a:schemeClr val="bg1"/>
                </a:solidFill>
              </a:rPr>
              <a:t>in line with social trends</a:t>
            </a:r>
          </a:p>
        </p:txBody>
      </p:sp>
      <p:sp>
        <p:nvSpPr>
          <p:cNvPr id="47110" name="Rectangle 8"/>
          <p:cNvSpPr>
            <a:spLocks noChangeArrowheads="1"/>
          </p:cNvSpPr>
          <p:nvPr/>
        </p:nvSpPr>
        <p:spPr bwMode="auto">
          <a:xfrm>
            <a:off x="1116013" y="5399088"/>
            <a:ext cx="7127875" cy="1223962"/>
          </a:xfrm>
          <a:prstGeom prst="rect">
            <a:avLst/>
          </a:prstGeom>
          <a:solidFill>
            <a:schemeClr val="accent2">
              <a:lumMod val="50000"/>
            </a:schemeClr>
          </a:solidFill>
          <a:ln w="9525">
            <a:solidFill>
              <a:schemeClr val="tx1"/>
            </a:solidFill>
            <a:miter lim="800000"/>
            <a:headEnd/>
            <a:tailEnd/>
          </a:ln>
        </p:spPr>
        <p:txBody>
          <a:bodyPr wrap="none" anchor="ctr"/>
          <a:lstStyle/>
          <a:p>
            <a:pPr algn="ctr"/>
            <a:r>
              <a:rPr lang="en-GB" sz="3200" b="1" dirty="0">
                <a:solidFill>
                  <a:schemeClr val="bg1"/>
                </a:solidFill>
              </a:rPr>
              <a:t>Commitment</a:t>
            </a:r>
          </a:p>
          <a:p>
            <a:pPr algn="ctr"/>
            <a:r>
              <a:rPr lang="en-GB" sz="2400" dirty="0">
                <a:solidFill>
                  <a:schemeClr val="bg1"/>
                </a:solidFill>
              </a:rPr>
              <a:t>A committed minority will lead people to rethink their </a:t>
            </a:r>
          </a:p>
          <a:p>
            <a:pPr algn="ctr"/>
            <a:r>
              <a:rPr lang="en-GB" sz="2400" dirty="0">
                <a:solidFill>
                  <a:schemeClr val="bg1"/>
                </a:solidFill>
              </a:rPr>
              <a:t>position.</a:t>
            </a:r>
          </a:p>
        </p:txBody>
      </p:sp>
      <p:sp>
        <p:nvSpPr>
          <p:cNvPr id="7" name="Action Button: Document 6">
            <a:hlinkClick r:id="rId2" action="ppaction://hlinksldjump" highlightClick="1"/>
          </p:cNvPr>
          <p:cNvSpPr/>
          <p:nvPr/>
        </p:nvSpPr>
        <p:spPr>
          <a:xfrm>
            <a:off x="8460432" y="5805264"/>
            <a:ext cx="432048" cy="50405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blinds(horizontal)">
                                      <p:cBhvr>
                                        <p:cTn id="12" dur="500"/>
                                        <p:tgtEl>
                                          <p:spTgt spid="471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blinds(vertical)">
                                      <p:cBhvr>
                                        <p:cTn id="17" dur="500"/>
                                        <p:tgtEl>
                                          <p:spTgt spid="471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blinds(horizontal)">
                                      <p:cBhvr>
                                        <p:cTn id="22" dur="500"/>
                                        <p:tgtEl>
                                          <p:spTgt spid="4710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7110"/>
                                        </p:tgtEl>
                                        <p:attrNameLst>
                                          <p:attrName>style.visibility</p:attrName>
                                        </p:attrNameLst>
                                      </p:cBhvr>
                                      <p:to>
                                        <p:strVal val="visible"/>
                                      </p:to>
                                    </p:set>
                                    <p:animEffect transition="in" filter="blinds(vertical)">
                                      <p:cBhvr>
                                        <p:cTn id="27" dur="500"/>
                                        <p:tgtEl>
                                          <p:spTgt spid="471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animBg="1"/>
      <p:bldP spid="47108" grpId="0" animBg="1"/>
      <p:bldP spid="47109" grpId="0" animBg="1"/>
      <p:bldP spid="47110"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effectLst>
                  <a:outerShdw blurRad="38100" dist="38100" dir="2700000" algn="tl">
                    <a:srgbClr val="000000">
                      <a:alpha val="43137"/>
                    </a:srgbClr>
                  </a:outerShdw>
                </a:effectLst>
              </a:rPr>
              <a:t>Study into identification</a:t>
            </a:r>
            <a:endParaRPr lang="en-GB" sz="6000" b="1" dirty="0">
              <a:effectLst>
                <a:outerShdw blurRad="38100" dist="38100" dir="2700000" algn="tl">
                  <a:srgbClr val="000000">
                    <a:alpha val="43137"/>
                  </a:srgbClr>
                </a:outerShdw>
              </a:effectLst>
            </a:endParaRPr>
          </a:p>
        </p:txBody>
      </p:sp>
      <p:pic>
        <p:nvPicPr>
          <p:cNvPr id="23555" name="Picture 3"/>
          <p:cNvPicPr>
            <a:picLocks noGrp="1" noChangeAspect="1" noChangeArrowheads="1"/>
          </p:cNvPicPr>
          <p:nvPr>
            <p:ph idx="1"/>
          </p:nvPr>
        </p:nvPicPr>
        <p:blipFill>
          <a:blip r:embed="rId2" cstate="print"/>
          <a:srcRect/>
          <a:stretch>
            <a:fillRect/>
          </a:stretch>
        </p:blipFill>
        <p:spPr bwMode="auto">
          <a:xfrm>
            <a:off x="467544" y="1484784"/>
            <a:ext cx="2476500" cy="1838325"/>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a:stretch>
            <a:fillRect/>
          </a:stretch>
        </p:blipFill>
        <p:spPr bwMode="auto">
          <a:xfrm>
            <a:off x="3923928" y="2276872"/>
            <a:ext cx="2257425" cy="2028825"/>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6444208" y="3861048"/>
            <a:ext cx="2160240" cy="1980220"/>
          </a:xfrm>
          <a:prstGeom prst="rect">
            <a:avLst/>
          </a:prstGeom>
          <a:noFill/>
          <a:ln w="9525">
            <a:noFill/>
            <a:miter lim="800000"/>
            <a:headEnd/>
            <a:tailEnd/>
          </a:ln>
        </p:spPr>
      </p:pic>
      <p:sp>
        <p:nvSpPr>
          <p:cNvPr id="9" name="TextBox 8"/>
          <p:cNvSpPr txBox="1"/>
          <p:nvPr/>
        </p:nvSpPr>
        <p:spPr>
          <a:xfrm>
            <a:off x="467544" y="3429000"/>
            <a:ext cx="3024336" cy="584775"/>
          </a:xfrm>
          <a:prstGeom prst="rect">
            <a:avLst/>
          </a:prstGeom>
          <a:noFill/>
        </p:spPr>
        <p:txBody>
          <a:bodyPr wrap="square" rtlCol="0">
            <a:spAutoFit/>
          </a:bodyPr>
          <a:lstStyle/>
          <a:p>
            <a:r>
              <a:rPr lang="en-GB" sz="3200" b="1" dirty="0" err="1" smtClean="0">
                <a:effectLst>
                  <a:outerShdw blurRad="38100" dist="38100" dir="2700000" algn="tl">
                    <a:srgbClr val="000000">
                      <a:alpha val="43137"/>
                    </a:srgbClr>
                  </a:outerShdw>
                </a:effectLst>
              </a:rPr>
              <a:t>Zimbardo</a:t>
            </a:r>
            <a:r>
              <a:rPr lang="en-GB" sz="3200" b="1" dirty="0" smtClean="0">
                <a:effectLst>
                  <a:outerShdw blurRad="38100" dist="38100" dir="2700000" algn="tl">
                    <a:srgbClr val="000000">
                      <a:alpha val="43137"/>
                    </a:srgbClr>
                  </a:outerShdw>
                </a:effectLst>
              </a:rPr>
              <a:t> (1973)</a:t>
            </a:r>
            <a:endParaRPr lang="en-GB" sz="3200" b="1" dirty="0">
              <a:effectLst>
                <a:outerShdw blurRad="38100" dist="38100" dir="2700000" algn="tl">
                  <a:srgbClr val="000000">
                    <a:alpha val="43137"/>
                  </a:srgbClr>
                </a:outerShdw>
              </a:effectLst>
            </a:endParaRPr>
          </a:p>
        </p:txBody>
      </p:sp>
      <p:sp>
        <p:nvSpPr>
          <p:cNvPr id="7" name="Action Button: Document 6">
            <a:hlinkClick r:id="rId5" action="ppaction://hlinksldjump" highlightClick="1"/>
          </p:cNvPr>
          <p:cNvSpPr/>
          <p:nvPr/>
        </p:nvSpPr>
        <p:spPr>
          <a:xfrm>
            <a:off x="7020272" y="6165304"/>
            <a:ext cx="360040" cy="43204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slide(fromLeft)">
                                      <p:cBhvr>
                                        <p:cTn id="12" dur="500"/>
                                        <p:tgtEl>
                                          <p:spTgt spid="23555"/>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3556"/>
                                        </p:tgtEl>
                                        <p:attrNameLst>
                                          <p:attrName>style.visibility</p:attrName>
                                        </p:attrNameLst>
                                      </p:cBhvr>
                                      <p:to>
                                        <p:strVal val="visible"/>
                                      </p:to>
                                    </p:set>
                                    <p:animEffect transition="in" filter="dissolve">
                                      <p:cBhvr>
                                        <p:cTn id="20" dur="500"/>
                                        <p:tgtEl>
                                          <p:spTgt spid="2355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557"/>
                                        </p:tgtEl>
                                        <p:attrNameLst>
                                          <p:attrName>style.visibility</p:attrName>
                                        </p:attrNameLst>
                                      </p:cBhvr>
                                      <p:to>
                                        <p:strVal val="visible"/>
                                      </p:to>
                                    </p:set>
                                    <p:animEffect transition="in" filter="dissolve">
                                      <p:cBhvr>
                                        <p:cTn id="25" dur="500"/>
                                        <p:tgtEl>
                                          <p:spTgt spid="2355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WI" val="9"/>
  <p:tag name="CVB" val="9"/>
  <p:tag name="BSN" val="9"/>
  <p:tag name="SPT" val="FALSE"/>
  <p:tag name="SVT" val="FALSE"/>
  <p:tag name="NBP" val="1"/>
  <p:tag name="CII"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1978</Words>
  <Application>Microsoft Office PowerPoint</Application>
  <PresentationFormat>On-screen Show (4:3)</PresentationFormat>
  <Paragraphs>217</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Social influence</vt:lpstr>
      <vt:lpstr>What is conformity?</vt:lpstr>
      <vt:lpstr>Slide 3</vt:lpstr>
      <vt:lpstr>Studies into compliance</vt:lpstr>
      <vt:lpstr>Asch’s Results</vt:lpstr>
      <vt:lpstr>Variations</vt:lpstr>
      <vt:lpstr>Studies into  Internalisation</vt:lpstr>
      <vt:lpstr>Conditions for Conversion</vt:lpstr>
      <vt:lpstr>Study into identification</vt:lpstr>
      <vt:lpstr>Why do we conform?</vt:lpstr>
      <vt:lpstr>Slide 11</vt:lpstr>
      <vt:lpstr>Obedience</vt:lpstr>
      <vt:lpstr>Milgram’s study</vt:lpstr>
      <vt:lpstr>Ethics of Milgram’s study</vt:lpstr>
      <vt:lpstr>Ethics of Milgram’s study</vt:lpstr>
      <vt:lpstr>Slide 16</vt:lpstr>
      <vt:lpstr>Why do people obey?</vt:lpstr>
      <vt:lpstr>Gradual commitment</vt:lpstr>
      <vt:lpstr>Agency theory</vt:lpstr>
      <vt:lpstr>Buffers</vt:lpstr>
      <vt:lpstr>Perception of legitimate authority </vt:lpstr>
      <vt:lpstr>Personality factors</vt:lpstr>
      <vt:lpstr>Independent behaviour</vt:lpstr>
      <vt:lpstr>Situational factors</vt:lpstr>
      <vt:lpstr>Dispositional factors</vt:lpstr>
      <vt:lpstr>Locus of Control</vt:lpstr>
      <vt:lpstr>Gender</vt:lpstr>
      <vt:lpstr>Moral development</vt:lpstr>
      <vt:lpstr>Personality</vt:lpstr>
      <vt:lpstr>Social change</vt:lpstr>
      <vt:lpstr>Majority vs Minority Influence</vt:lpstr>
      <vt:lpstr>Conditions for Conversion</vt:lpstr>
      <vt:lpstr>Snow ball effect</vt:lpstr>
      <vt:lpstr>Social crypto amnesia</vt:lpstr>
      <vt:lpstr>Social change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dc:title>
  <dc:creator>Liz</dc:creator>
  <cp:lastModifiedBy>jillwilson</cp:lastModifiedBy>
  <cp:revision>20</cp:revision>
  <dcterms:created xsi:type="dcterms:W3CDTF">2011-05-22T07:45:14Z</dcterms:created>
  <dcterms:modified xsi:type="dcterms:W3CDTF">2012-11-22T14:15:21Z</dcterms:modified>
</cp:coreProperties>
</file>